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49"/>
  </p:notesMasterIdLst>
  <p:handoutMasterIdLst>
    <p:handoutMasterId r:id="rId50"/>
  </p:handoutMasterIdLst>
  <p:sldIdLst>
    <p:sldId id="350" r:id="rId5"/>
    <p:sldId id="352" r:id="rId6"/>
    <p:sldId id="365" r:id="rId7"/>
    <p:sldId id="366" r:id="rId8"/>
    <p:sldId id="367" r:id="rId9"/>
    <p:sldId id="401" r:id="rId10"/>
    <p:sldId id="439" r:id="rId11"/>
    <p:sldId id="368" r:id="rId12"/>
    <p:sldId id="369" r:id="rId13"/>
    <p:sldId id="409" r:id="rId14"/>
    <p:sldId id="419" r:id="rId15"/>
    <p:sldId id="418" r:id="rId16"/>
    <p:sldId id="417" r:id="rId17"/>
    <p:sldId id="410" r:id="rId18"/>
    <p:sldId id="411" r:id="rId19"/>
    <p:sldId id="412" r:id="rId20"/>
    <p:sldId id="420" r:id="rId21"/>
    <p:sldId id="421" r:id="rId22"/>
    <p:sldId id="422" r:id="rId23"/>
    <p:sldId id="424" r:id="rId24"/>
    <p:sldId id="423" r:id="rId25"/>
    <p:sldId id="426" r:id="rId26"/>
    <p:sldId id="425" r:id="rId27"/>
    <p:sldId id="427" r:id="rId28"/>
    <p:sldId id="428" r:id="rId29"/>
    <p:sldId id="429" r:id="rId30"/>
    <p:sldId id="430" r:id="rId31"/>
    <p:sldId id="415" r:id="rId32"/>
    <p:sldId id="334" r:id="rId33"/>
    <p:sldId id="370" r:id="rId34"/>
    <p:sldId id="414" r:id="rId35"/>
    <p:sldId id="416" r:id="rId36"/>
    <p:sldId id="373" r:id="rId37"/>
    <p:sldId id="432" r:id="rId38"/>
    <p:sldId id="431" r:id="rId39"/>
    <p:sldId id="371" r:id="rId40"/>
    <p:sldId id="440" r:id="rId41"/>
    <p:sldId id="433" r:id="rId42"/>
    <p:sldId id="434" r:id="rId43"/>
    <p:sldId id="437" r:id="rId44"/>
    <p:sldId id="441" r:id="rId45"/>
    <p:sldId id="442" r:id="rId46"/>
    <p:sldId id="443" r:id="rId47"/>
    <p:sldId id="398" r:id="rId48"/>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26" autoAdjust="0"/>
  </p:normalViewPr>
  <p:slideViewPr>
    <p:cSldViewPr snapToGrid="0">
      <p:cViewPr varScale="1">
        <p:scale>
          <a:sx n="108" d="100"/>
          <a:sy n="108" d="100"/>
        </p:scale>
        <p:origin x="630" y="10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9" d="100"/>
          <a:sy n="99" d="100"/>
        </p:scale>
        <p:origin x="282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95B66E5-15AA-4745-8A67-3CE257BEE3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4" name="Espace réservé du pied de page 3">
            <a:extLst>
              <a:ext uri="{FF2B5EF4-FFF2-40B4-BE49-F238E27FC236}">
                <a16:creationId xmlns:a16="http://schemas.microsoft.com/office/drawing/2014/main" id="{AC844A45-21B3-834A-A491-E4E4B9DC1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AC039FDB-18A0-074D-8BA3-A4C3DE896A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E6D13E5-4CEC-3A4A-8E5D-AFCEE7512EEC}" type="slidenum">
              <a:rPr lang="fr-FR" smtClean="0"/>
              <a:t>‹N°›</a:t>
            </a:fld>
            <a:endParaRPr lang="fr-FR"/>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F6ECA55-825B-40C4-AA80-03964DC4EE0C}" type="datetime1">
              <a:rPr lang="fr-FR" noProof="0" smtClean="0"/>
              <a:t>14/03/2023</a:t>
            </a:fld>
            <a:endParaRPr lang="fr-FR" noProof="0"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89C7E07-3C67-C64C-8DA0-0404F6303970}" type="slidenum">
              <a:rPr lang="fr-FR" noProof="0" smtClean="0"/>
              <a:t>‹N°›</a:t>
            </a:fld>
            <a:endParaRPr lang="fr-FR" noProof="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1</a:t>
            </a:fld>
            <a:endParaRPr lang="fr-FR"/>
          </a:p>
        </p:txBody>
      </p:sp>
    </p:spTree>
    <p:extLst>
      <p:ext uri="{BB962C8B-B14F-4D97-AF65-F5344CB8AC3E}">
        <p14:creationId xmlns:p14="http://schemas.microsoft.com/office/powerpoint/2010/main" val="3044497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A89C7E07-3C67-C64C-8DA0-0404F6303970}" type="slidenum">
              <a:rPr lang="fr-FR" smtClean="0"/>
              <a:t>12</a:t>
            </a:fld>
            <a:endParaRPr lang="fr-FR"/>
          </a:p>
        </p:txBody>
      </p:sp>
    </p:spTree>
    <p:extLst>
      <p:ext uri="{BB962C8B-B14F-4D97-AF65-F5344CB8AC3E}">
        <p14:creationId xmlns:p14="http://schemas.microsoft.com/office/powerpoint/2010/main" val="398795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14</a:t>
            </a:fld>
            <a:endParaRPr lang="fr-FR"/>
          </a:p>
        </p:txBody>
      </p:sp>
    </p:spTree>
    <p:extLst>
      <p:ext uri="{BB962C8B-B14F-4D97-AF65-F5344CB8AC3E}">
        <p14:creationId xmlns:p14="http://schemas.microsoft.com/office/powerpoint/2010/main" val="852210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15</a:t>
            </a:fld>
            <a:endParaRPr lang="fr-FR"/>
          </a:p>
        </p:txBody>
      </p:sp>
    </p:spTree>
    <p:extLst>
      <p:ext uri="{BB962C8B-B14F-4D97-AF65-F5344CB8AC3E}">
        <p14:creationId xmlns:p14="http://schemas.microsoft.com/office/powerpoint/2010/main" val="2439082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16</a:t>
            </a:fld>
            <a:endParaRPr lang="fr-FR"/>
          </a:p>
        </p:txBody>
      </p:sp>
    </p:spTree>
    <p:extLst>
      <p:ext uri="{BB962C8B-B14F-4D97-AF65-F5344CB8AC3E}">
        <p14:creationId xmlns:p14="http://schemas.microsoft.com/office/powerpoint/2010/main" val="2481126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A89C7E07-3C67-C64C-8DA0-0404F6303970}" type="slidenum">
              <a:rPr lang="fr-FR" smtClean="0"/>
              <a:t>18</a:t>
            </a:fld>
            <a:endParaRPr lang="fr-FR"/>
          </a:p>
        </p:txBody>
      </p:sp>
    </p:spTree>
    <p:extLst>
      <p:ext uri="{BB962C8B-B14F-4D97-AF65-F5344CB8AC3E}">
        <p14:creationId xmlns:p14="http://schemas.microsoft.com/office/powerpoint/2010/main" val="2026892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A89C7E07-3C67-C64C-8DA0-0404F6303970}" type="slidenum">
              <a:rPr lang="fr-FR" smtClean="0"/>
              <a:t>20</a:t>
            </a:fld>
            <a:endParaRPr lang="fr-FR"/>
          </a:p>
        </p:txBody>
      </p:sp>
    </p:spTree>
    <p:extLst>
      <p:ext uri="{BB962C8B-B14F-4D97-AF65-F5344CB8AC3E}">
        <p14:creationId xmlns:p14="http://schemas.microsoft.com/office/powerpoint/2010/main" val="1192667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A89C7E07-3C67-C64C-8DA0-0404F6303970}" type="slidenum">
              <a:rPr lang="fr-FR" smtClean="0"/>
              <a:t>22</a:t>
            </a:fld>
            <a:endParaRPr lang="fr-FR"/>
          </a:p>
        </p:txBody>
      </p:sp>
    </p:spTree>
    <p:extLst>
      <p:ext uri="{BB962C8B-B14F-4D97-AF65-F5344CB8AC3E}">
        <p14:creationId xmlns:p14="http://schemas.microsoft.com/office/powerpoint/2010/main" val="4196298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A89C7E07-3C67-C64C-8DA0-0404F6303970}" type="slidenum">
              <a:rPr lang="fr-FR" smtClean="0"/>
              <a:t>24</a:t>
            </a:fld>
            <a:endParaRPr lang="fr-FR"/>
          </a:p>
        </p:txBody>
      </p:sp>
    </p:spTree>
    <p:extLst>
      <p:ext uri="{BB962C8B-B14F-4D97-AF65-F5344CB8AC3E}">
        <p14:creationId xmlns:p14="http://schemas.microsoft.com/office/powerpoint/2010/main" val="2891041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A89C7E07-3C67-C64C-8DA0-0404F6303970}" type="slidenum">
              <a:rPr lang="fr-FR" smtClean="0"/>
              <a:t>26</a:t>
            </a:fld>
            <a:endParaRPr lang="fr-FR"/>
          </a:p>
        </p:txBody>
      </p:sp>
    </p:spTree>
    <p:extLst>
      <p:ext uri="{BB962C8B-B14F-4D97-AF65-F5344CB8AC3E}">
        <p14:creationId xmlns:p14="http://schemas.microsoft.com/office/powerpoint/2010/main" val="3239459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28</a:t>
            </a:fld>
            <a:endParaRPr lang="fr-FR"/>
          </a:p>
        </p:txBody>
      </p:sp>
    </p:spTree>
    <p:extLst>
      <p:ext uri="{BB962C8B-B14F-4D97-AF65-F5344CB8AC3E}">
        <p14:creationId xmlns:p14="http://schemas.microsoft.com/office/powerpoint/2010/main" val="276955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2</a:t>
            </a:fld>
            <a:endParaRPr lang="fr-FR"/>
          </a:p>
        </p:txBody>
      </p:sp>
    </p:spTree>
    <p:extLst>
      <p:ext uri="{BB962C8B-B14F-4D97-AF65-F5344CB8AC3E}">
        <p14:creationId xmlns:p14="http://schemas.microsoft.com/office/powerpoint/2010/main" val="22517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A89C7E07-3C67-C64C-8DA0-0404F6303970}" type="slidenum">
              <a:rPr lang="fr-FR" smtClean="0"/>
              <a:t>29</a:t>
            </a:fld>
            <a:endParaRPr lang="fr-FR"/>
          </a:p>
        </p:txBody>
      </p:sp>
    </p:spTree>
    <p:extLst>
      <p:ext uri="{BB962C8B-B14F-4D97-AF65-F5344CB8AC3E}">
        <p14:creationId xmlns:p14="http://schemas.microsoft.com/office/powerpoint/2010/main" val="4285802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30</a:t>
            </a:fld>
            <a:endParaRPr lang="fr-FR"/>
          </a:p>
        </p:txBody>
      </p:sp>
    </p:spTree>
    <p:extLst>
      <p:ext uri="{BB962C8B-B14F-4D97-AF65-F5344CB8AC3E}">
        <p14:creationId xmlns:p14="http://schemas.microsoft.com/office/powerpoint/2010/main" val="3873784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31</a:t>
            </a:fld>
            <a:endParaRPr lang="fr-FR"/>
          </a:p>
        </p:txBody>
      </p:sp>
    </p:spTree>
    <p:extLst>
      <p:ext uri="{BB962C8B-B14F-4D97-AF65-F5344CB8AC3E}">
        <p14:creationId xmlns:p14="http://schemas.microsoft.com/office/powerpoint/2010/main" val="1695466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32</a:t>
            </a:fld>
            <a:endParaRPr lang="fr-FR"/>
          </a:p>
        </p:txBody>
      </p:sp>
    </p:spTree>
    <p:extLst>
      <p:ext uri="{BB962C8B-B14F-4D97-AF65-F5344CB8AC3E}">
        <p14:creationId xmlns:p14="http://schemas.microsoft.com/office/powerpoint/2010/main" val="11256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33</a:t>
            </a:fld>
            <a:endParaRPr lang="fr-FR"/>
          </a:p>
        </p:txBody>
      </p:sp>
    </p:spTree>
    <p:extLst>
      <p:ext uri="{BB962C8B-B14F-4D97-AF65-F5344CB8AC3E}">
        <p14:creationId xmlns:p14="http://schemas.microsoft.com/office/powerpoint/2010/main" val="3337927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34</a:t>
            </a:fld>
            <a:endParaRPr lang="fr-FR"/>
          </a:p>
        </p:txBody>
      </p:sp>
    </p:spTree>
    <p:extLst>
      <p:ext uri="{BB962C8B-B14F-4D97-AF65-F5344CB8AC3E}">
        <p14:creationId xmlns:p14="http://schemas.microsoft.com/office/powerpoint/2010/main" val="4205800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A89C7E07-3C67-C64C-8DA0-0404F6303970}" type="slidenum">
              <a:rPr lang="fr-FR" smtClean="0"/>
              <a:t>35</a:t>
            </a:fld>
            <a:endParaRPr lang="fr-FR"/>
          </a:p>
        </p:txBody>
      </p:sp>
    </p:spTree>
    <p:extLst>
      <p:ext uri="{BB962C8B-B14F-4D97-AF65-F5344CB8AC3E}">
        <p14:creationId xmlns:p14="http://schemas.microsoft.com/office/powerpoint/2010/main" val="298998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36</a:t>
            </a:fld>
            <a:endParaRPr lang="fr-FR"/>
          </a:p>
        </p:txBody>
      </p:sp>
    </p:spTree>
    <p:extLst>
      <p:ext uri="{BB962C8B-B14F-4D97-AF65-F5344CB8AC3E}">
        <p14:creationId xmlns:p14="http://schemas.microsoft.com/office/powerpoint/2010/main" val="3838425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37</a:t>
            </a:fld>
            <a:endParaRPr lang="fr-FR"/>
          </a:p>
        </p:txBody>
      </p:sp>
    </p:spTree>
    <p:extLst>
      <p:ext uri="{BB962C8B-B14F-4D97-AF65-F5344CB8AC3E}">
        <p14:creationId xmlns:p14="http://schemas.microsoft.com/office/powerpoint/2010/main" val="562145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38</a:t>
            </a:fld>
            <a:endParaRPr lang="fr-FR"/>
          </a:p>
        </p:txBody>
      </p:sp>
    </p:spTree>
    <p:extLst>
      <p:ext uri="{BB962C8B-B14F-4D97-AF65-F5344CB8AC3E}">
        <p14:creationId xmlns:p14="http://schemas.microsoft.com/office/powerpoint/2010/main" val="2304817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3</a:t>
            </a:fld>
            <a:endParaRPr lang="fr-FR"/>
          </a:p>
        </p:txBody>
      </p:sp>
    </p:spTree>
    <p:extLst>
      <p:ext uri="{BB962C8B-B14F-4D97-AF65-F5344CB8AC3E}">
        <p14:creationId xmlns:p14="http://schemas.microsoft.com/office/powerpoint/2010/main" val="2569626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39</a:t>
            </a:fld>
            <a:endParaRPr lang="fr-FR"/>
          </a:p>
        </p:txBody>
      </p:sp>
    </p:spTree>
    <p:extLst>
      <p:ext uri="{BB962C8B-B14F-4D97-AF65-F5344CB8AC3E}">
        <p14:creationId xmlns:p14="http://schemas.microsoft.com/office/powerpoint/2010/main" val="4153786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40</a:t>
            </a:fld>
            <a:endParaRPr lang="fr-FR"/>
          </a:p>
        </p:txBody>
      </p:sp>
    </p:spTree>
    <p:extLst>
      <p:ext uri="{BB962C8B-B14F-4D97-AF65-F5344CB8AC3E}">
        <p14:creationId xmlns:p14="http://schemas.microsoft.com/office/powerpoint/2010/main" val="1271207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41</a:t>
            </a:fld>
            <a:endParaRPr lang="fr-FR"/>
          </a:p>
        </p:txBody>
      </p:sp>
    </p:spTree>
    <p:extLst>
      <p:ext uri="{BB962C8B-B14F-4D97-AF65-F5344CB8AC3E}">
        <p14:creationId xmlns:p14="http://schemas.microsoft.com/office/powerpoint/2010/main" val="1768992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4</a:t>
            </a:fld>
            <a:endParaRPr lang="fr-FR"/>
          </a:p>
        </p:txBody>
      </p:sp>
    </p:spTree>
    <p:extLst>
      <p:ext uri="{BB962C8B-B14F-4D97-AF65-F5344CB8AC3E}">
        <p14:creationId xmlns:p14="http://schemas.microsoft.com/office/powerpoint/2010/main" val="3124343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5</a:t>
            </a:fld>
            <a:endParaRPr lang="fr-FR"/>
          </a:p>
        </p:txBody>
      </p:sp>
    </p:spTree>
    <p:extLst>
      <p:ext uri="{BB962C8B-B14F-4D97-AF65-F5344CB8AC3E}">
        <p14:creationId xmlns:p14="http://schemas.microsoft.com/office/powerpoint/2010/main" val="3794707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7</a:t>
            </a:fld>
            <a:endParaRPr lang="fr-FR"/>
          </a:p>
        </p:txBody>
      </p:sp>
    </p:spTree>
    <p:extLst>
      <p:ext uri="{BB962C8B-B14F-4D97-AF65-F5344CB8AC3E}">
        <p14:creationId xmlns:p14="http://schemas.microsoft.com/office/powerpoint/2010/main" val="311507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A89C7E07-3C67-C64C-8DA0-0404F6303970}" type="slidenum">
              <a:rPr lang="fr-FR" smtClean="0"/>
              <a:t>8</a:t>
            </a:fld>
            <a:endParaRPr lang="fr-FR"/>
          </a:p>
        </p:txBody>
      </p:sp>
    </p:spTree>
    <p:extLst>
      <p:ext uri="{BB962C8B-B14F-4D97-AF65-F5344CB8AC3E}">
        <p14:creationId xmlns:p14="http://schemas.microsoft.com/office/powerpoint/2010/main" val="239168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9</a:t>
            </a:fld>
            <a:endParaRPr lang="fr-FR"/>
          </a:p>
        </p:txBody>
      </p:sp>
    </p:spTree>
    <p:extLst>
      <p:ext uri="{BB962C8B-B14F-4D97-AF65-F5344CB8AC3E}">
        <p14:creationId xmlns:p14="http://schemas.microsoft.com/office/powerpoint/2010/main" val="1479322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FR" smtClean="0"/>
              <a:t>10</a:t>
            </a:fld>
            <a:endParaRPr lang="fr-FR"/>
          </a:p>
        </p:txBody>
      </p:sp>
    </p:spTree>
    <p:extLst>
      <p:ext uri="{BB962C8B-B14F-4D97-AF65-F5344CB8AC3E}">
        <p14:creationId xmlns:p14="http://schemas.microsoft.com/office/powerpoint/2010/main" val="65042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rtlCol="0" anchor="b">
            <a:noAutofit/>
          </a:bodyPr>
          <a:lstStyle>
            <a:lvl1pPr algn="l">
              <a:defRPr sz="6000" b="1" i="0" spc="100" baseline="0">
                <a:solidFill>
                  <a:schemeClr val="bg1"/>
                </a:solidFill>
                <a:latin typeface="+mj-lt"/>
              </a:defRPr>
            </a:lvl1pPr>
          </a:lstStyle>
          <a:p>
            <a:pPr rtl="0"/>
            <a:r>
              <a:rPr lang="fr-FR" noProof="0"/>
              <a:t>Modifiez le style du titre</a:t>
            </a:r>
            <a:endParaRPr lang="fr-FR" noProof="0" dirty="0"/>
          </a:p>
        </p:txBody>
      </p:sp>
      <p:grpSp>
        <p:nvGrpSpPr>
          <p:cNvPr id="9" name="Groupe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orme libre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11" name="Forme libre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12" name="Forme libre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sp>
        <p:nvSpPr>
          <p:cNvPr id="18" name="Espace réservé du texte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rtlCol="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cxnSp>
        <p:nvCxnSpPr>
          <p:cNvPr id="13" name="Connecteur droit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orme libre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21" name="Forme libre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22" name="Forme libre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sp>
        <p:nvSpPr>
          <p:cNvPr id="32" name="Titr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fr-FR" noProof="0"/>
              <a:t>Modifiez le style du titre</a:t>
            </a:r>
            <a:endParaRPr lang="fr-FR" noProof="0" dirty="0"/>
          </a:p>
        </p:txBody>
      </p:sp>
      <p:cxnSp>
        <p:nvCxnSpPr>
          <p:cNvPr id="33" name="Connecteur droit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Espace réservé du texte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25" name="Espace réservé du texte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27" name="Espace réservé du contenu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fr-FR" noProof="0"/>
              <a:t>Cliquez pour modifier les styles du texte du masque</a:t>
            </a:r>
          </a:p>
        </p:txBody>
      </p:sp>
      <p:sp>
        <p:nvSpPr>
          <p:cNvPr id="28" name="Espace réservé du contenu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fr-FR" noProof="0"/>
              <a:t>Cliquez pour modifier les styles du texte du masque</a:t>
            </a:r>
          </a:p>
        </p:txBody>
      </p:sp>
      <p:cxnSp>
        <p:nvCxnSpPr>
          <p:cNvPr id="15" name="Connecteur droit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Espace réservé de la date 1">
            <a:extLst>
              <a:ext uri="{FF2B5EF4-FFF2-40B4-BE49-F238E27FC236}">
                <a16:creationId xmlns:a16="http://schemas.microsoft.com/office/drawing/2014/main" id="{4914D182-A7DD-4F7B-B207-262854316EDA}"/>
              </a:ext>
            </a:extLst>
          </p:cNvPr>
          <p:cNvSpPr>
            <a:spLocks noGrp="1"/>
          </p:cNvSpPr>
          <p:nvPr>
            <p:ph type="dt" sz="half" idx="14"/>
          </p:nvPr>
        </p:nvSpPr>
        <p:spPr/>
        <p:txBody>
          <a:bodyPr rtlCol="0"/>
          <a:lstStyle/>
          <a:p>
            <a:pPr rtl="0"/>
            <a:fld id="{7645359A-0831-4F53-9B76-98B4927FDA58}" type="datetime4">
              <a:rPr lang="fr-FR" noProof="0" smtClean="0">
                <a:latin typeface="+mn-lt"/>
              </a:rPr>
              <a:t>14 mars 2023</a:t>
            </a:fld>
            <a:endParaRPr lang="fr-FR" noProof="0" dirty="0">
              <a:latin typeface="+mn-lt"/>
            </a:endParaRPr>
          </a:p>
        </p:txBody>
      </p:sp>
      <p:sp>
        <p:nvSpPr>
          <p:cNvPr id="3" name="Espace réservé du pied de page 2">
            <a:extLst>
              <a:ext uri="{FF2B5EF4-FFF2-40B4-BE49-F238E27FC236}">
                <a16:creationId xmlns:a16="http://schemas.microsoft.com/office/drawing/2014/main" id="{10B29252-5D0B-4B9D-9FBD-8EC0929FE096}"/>
              </a:ext>
            </a:extLst>
          </p:cNvPr>
          <p:cNvSpPr>
            <a:spLocks noGrp="1"/>
          </p:cNvSpPr>
          <p:nvPr>
            <p:ph type="ftr" sz="quarter" idx="15"/>
          </p:nvPr>
        </p:nvSpPr>
        <p:spPr/>
        <p:txBody>
          <a:bodyPr rtlCol="0"/>
          <a:lstStyle/>
          <a:p>
            <a:pPr rtl="0"/>
            <a:r>
              <a:rPr lang="fr-FR" noProof="0" dirty="0"/>
              <a:t>Rapport annuel</a:t>
            </a:r>
            <a:endParaRPr lang="fr-FR" b="0" noProof="0" dirty="0"/>
          </a:p>
        </p:txBody>
      </p:sp>
      <p:sp>
        <p:nvSpPr>
          <p:cNvPr id="4" name="Espace réservé du numéro de diapositive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rtlCol="0"/>
          <a:lstStyle/>
          <a:p>
            <a:pPr rtl="0"/>
            <a:fld id="{294A09A9-5501-47C1-A89A-A340965A2BE2}" type="slidenum">
              <a:rPr lang="fr-FR" noProof="0" smtClean="0"/>
              <a:pPr/>
              <a:t>‹N°›</a:t>
            </a:fld>
            <a:endParaRPr lang="fr-FR" noProof="0" dirty="0"/>
          </a:p>
        </p:txBody>
      </p:sp>
    </p:spTree>
    <p:extLst>
      <p:ext uri="{BB962C8B-B14F-4D97-AF65-F5344CB8AC3E}">
        <p14:creationId xmlns:p14="http://schemas.microsoft.com/office/powerpoint/2010/main" val="25504253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e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orme libre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39" name="Forme libre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40" name="Forme libre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sp>
        <p:nvSpPr>
          <p:cNvPr id="32" name="Titr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fr-FR" noProof="0"/>
              <a:t>Modifiez le style du titre</a:t>
            </a:r>
            <a:endParaRPr lang="fr-FR" noProof="0" dirty="0"/>
          </a:p>
        </p:txBody>
      </p:sp>
      <p:cxnSp>
        <p:nvCxnSpPr>
          <p:cNvPr id="33" name="Connecteur droit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Espace réservé du texte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fr-FR" noProof="0"/>
              <a:t>Cliquez pour modifier les styles du texte du masque</a:t>
            </a:r>
          </a:p>
        </p:txBody>
      </p:sp>
      <p:sp>
        <p:nvSpPr>
          <p:cNvPr id="27" name="Espace réservé du contenu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fr-FR" noProof="0"/>
              <a:t>Cliquez pour modifier les styles du texte du masque</a:t>
            </a:r>
          </a:p>
        </p:txBody>
      </p:sp>
      <p:sp>
        <p:nvSpPr>
          <p:cNvPr id="20" name="Espace réservé du texte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fr-FR" noProof="0"/>
              <a:t>Cliquez pour modifier les styles du texte du masque</a:t>
            </a:r>
          </a:p>
        </p:txBody>
      </p:sp>
      <p:sp>
        <p:nvSpPr>
          <p:cNvPr id="21" name="Espace réservé du contenu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fr-FR" noProof="0"/>
              <a:t>Cliquez pour modifier les styles du texte du masque</a:t>
            </a:r>
          </a:p>
        </p:txBody>
      </p:sp>
      <p:sp>
        <p:nvSpPr>
          <p:cNvPr id="22" name="Espace réservé du texte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fr-FR" noProof="0"/>
              <a:t>Cliquez pour modifier les styles du texte du masque</a:t>
            </a:r>
          </a:p>
        </p:txBody>
      </p:sp>
      <p:sp>
        <p:nvSpPr>
          <p:cNvPr id="24" name="Espace réservé du contenu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fr-FR" noProof="0"/>
              <a:t>Cliquez pour modifier les styles du texte du masque</a:t>
            </a:r>
          </a:p>
        </p:txBody>
      </p:sp>
      <p:cxnSp>
        <p:nvCxnSpPr>
          <p:cNvPr id="26" name="Connecteur droit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Connecteur droit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Espace réservé de la date 1">
            <a:extLst>
              <a:ext uri="{FF2B5EF4-FFF2-40B4-BE49-F238E27FC236}">
                <a16:creationId xmlns:a16="http://schemas.microsoft.com/office/drawing/2014/main" id="{F0FA07F3-F8E4-4505-85EC-22734AC68792}"/>
              </a:ext>
            </a:extLst>
          </p:cNvPr>
          <p:cNvSpPr>
            <a:spLocks noGrp="1"/>
          </p:cNvSpPr>
          <p:nvPr>
            <p:ph type="dt" sz="half" idx="14"/>
          </p:nvPr>
        </p:nvSpPr>
        <p:spPr/>
        <p:txBody>
          <a:bodyPr rtlCol="0"/>
          <a:lstStyle/>
          <a:p>
            <a:pPr rtl="0"/>
            <a:fld id="{C6288466-8D88-4E34-AAEC-DD4F94D8780C}" type="datetime4">
              <a:rPr lang="fr-FR" noProof="0" smtClean="0">
                <a:latin typeface="+mn-lt"/>
              </a:rPr>
              <a:t>14 mars 2023</a:t>
            </a:fld>
            <a:endParaRPr lang="fr-FR" noProof="0" dirty="0">
              <a:latin typeface="+mn-lt"/>
            </a:endParaRPr>
          </a:p>
        </p:txBody>
      </p:sp>
      <p:sp>
        <p:nvSpPr>
          <p:cNvPr id="3" name="Espace réservé du pied de page 2">
            <a:extLst>
              <a:ext uri="{FF2B5EF4-FFF2-40B4-BE49-F238E27FC236}">
                <a16:creationId xmlns:a16="http://schemas.microsoft.com/office/drawing/2014/main" id="{D5165D22-FEF5-4F30-8822-5D2378806A9B}"/>
              </a:ext>
            </a:extLst>
          </p:cNvPr>
          <p:cNvSpPr>
            <a:spLocks noGrp="1"/>
          </p:cNvSpPr>
          <p:nvPr>
            <p:ph type="ftr" sz="quarter" idx="15"/>
          </p:nvPr>
        </p:nvSpPr>
        <p:spPr/>
        <p:txBody>
          <a:bodyPr rtlCol="0"/>
          <a:lstStyle/>
          <a:p>
            <a:pPr rtl="0"/>
            <a:r>
              <a:rPr lang="fr-FR" noProof="0" dirty="0"/>
              <a:t>Rapport annuel</a:t>
            </a:r>
            <a:endParaRPr lang="fr-FR" b="0" noProof="0" dirty="0"/>
          </a:p>
        </p:txBody>
      </p:sp>
      <p:sp>
        <p:nvSpPr>
          <p:cNvPr id="4" name="Espace réservé du numéro de diapositive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rtlCol="0"/>
          <a:lstStyle/>
          <a:p>
            <a:pPr rtl="0"/>
            <a:fld id="{294A09A9-5501-47C1-A89A-A340965A2BE2}" type="slidenum">
              <a:rPr lang="fr-FR" noProof="0" smtClean="0"/>
              <a:pPr/>
              <a:t>‹N°›</a:t>
            </a:fld>
            <a:endParaRPr lang="fr-FR" noProof="0" dirty="0"/>
          </a:p>
        </p:txBody>
      </p:sp>
    </p:spTree>
    <p:extLst>
      <p:ext uri="{BB962C8B-B14F-4D97-AF65-F5344CB8AC3E}">
        <p14:creationId xmlns:p14="http://schemas.microsoft.com/office/powerpoint/2010/main" val="42279487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écapitulatif ">
    <p:bg>
      <p:bgPr>
        <a:solidFill>
          <a:schemeClr val="tx1"/>
        </a:solidFill>
        <a:effectLst/>
      </p:bgPr>
    </p:bg>
    <p:spTree>
      <p:nvGrpSpPr>
        <p:cNvPr id="1" name=""/>
        <p:cNvGrpSpPr/>
        <p:nvPr/>
      </p:nvGrpSpPr>
      <p:grpSpPr>
        <a:xfrm>
          <a:off x="0" y="0"/>
          <a:ext cx="0" cy="0"/>
          <a:chOff x="0" y="0"/>
          <a:chExt cx="0" cy="0"/>
        </a:xfrm>
      </p:grpSpPr>
      <p:sp>
        <p:nvSpPr>
          <p:cNvPr id="32" name="Titr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fr-FR" noProof="0"/>
              <a:t>Modifiez le style du titre</a:t>
            </a:r>
            <a:endParaRPr lang="fr-FR" noProof="0" dirty="0"/>
          </a:p>
        </p:txBody>
      </p:sp>
      <p:cxnSp>
        <p:nvCxnSpPr>
          <p:cNvPr id="33" name="Connecteur droit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Espace réservé du texte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rtlCol="0">
            <a:noAutofit/>
          </a:bodyPr>
          <a:lstStyle>
            <a:lvl1pPr marL="0" indent="0">
              <a:buNone/>
              <a:defRPr sz="1600">
                <a:latin typeface="+mn-lt"/>
              </a:defRPr>
            </a:lvl1pPr>
          </a:lstStyle>
          <a:p>
            <a:pPr lvl="0" rtl="0"/>
            <a:r>
              <a:rPr lang="fr-FR" noProof="0"/>
              <a:t>Cliquez pour modifier les styles du texte du masque</a:t>
            </a:r>
          </a:p>
        </p:txBody>
      </p:sp>
      <p:grpSp>
        <p:nvGrpSpPr>
          <p:cNvPr id="15" name="Groupe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orme libre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17" name="Forme libre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18" name="Forme libre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sp>
        <p:nvSpPr>
          <p:cNvPr id="4" name="Espace réservé du texte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fr-FR" noProof="0"/>
              <a:t>Cliquez pour modifier les styles du texte du masque</a:t>
            </a:r>
          </a:p>
        </p:txBody>
      </p:sp>
      <p:sp>
        <p:nvSpPr>
          <p:cNvPr id="21" name="Espace réservé du texte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rtlCol="0">
            <a:noAutofit/>
          </a:bodyPr>
          <a:lstStyle>
            <a:lvl1pPr marL="0" indent="0">
              <a:buNone/>
              <a:defRPr sz="1600">
                <a:latin typeface="+mn-lt"/>
              </a:defRPr>
            </a:lvl1pPr>
          </a:lstStyle>
          <a:p>
            <a:pPr lvl="0" rtl="0"/>
            <a:r>
              <a:rPr lang="fr-FR" noProof="0"/>
              <a:t>Cliquez pour modifier les styles du texte du masque</a:t>
            </a:r>
          </a:p>
        </p:txBody>
      </p:sp>
      <p:sp>
        <p:nvSpPr>
          <p:cNvPr id="22" name="Espace réservé du texte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fr-FR" noProof="0"/>
              <a:t>Cliquez pour modifier les styles du texte du masque</a:t>
            </a:r>
          </a:p>
        </p:txBody>
      </p:sp>
      <p:sp>
        <p:nvSpPr>
          <p:cNvPr id="23" name="Espace réservé du texte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rtlCol="0">
            <a:noAutofit/>
          </a:bodyPr>
          <a:lstStyle>
            <a:lvl1pPr marL="0" indent="0">
              <a:buNone/>
              <a:defRPr sz="1600">
                <a:latin typeface="+mn-lt"/>
              </a:defRPr>
            </a:lvl1pPr>
          </a:lstStyle>
          <a:p>
            <a:pPr lvl="0" rtl="0"/>
            <a:r>
              <a:rPr lang="fr-FR" noProof="0"/>
              <a:t>Cliquez pour modifier les styles du texte du masque</a:t>
            </a:r>
          </a:p>
        </p:txBody>
      </p:sp>
      <p:sp>
        <p:nvSpPr>
          <p:cNvPr id="24" name="Espace réservé du texte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fr-FR" noProof="0"/>
              <a:t>Cliquez pour modifier les styles du texte du masque</a:t>
            </a:r>
          </a:p>
        </p:txBody>
      </p:sp>
      <p:sp>
        <p:nvSpPr>
          <p:cNvPr id="25" name="Espace réservé du texte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rtlCol="0">
            <a:noAutofit/>
          </a:bodyPr>
          <a:lstStyle>
            <a:lvl1pPr marL="0" indent="0">
              <a:buNone/>
              <a:defRPr sz="1600">
                <a:latin typeface="+mn-lt"/>
              </a:defRPr>
            </a:lvl1pPr>
          </a:lstStyle>
          <a:p>
            <a:pPr lvl="0" rtl="0"/>
            <a:r>
              <a:rPr lang="fr-FR" noProof="0"/>
              <a:t>Cliquez pour modifier les styles du texte du masque</a:t>
            </a:r>
          </a:p>
        </p:txBody>
      </p:sp>
      <p:sp>
        <p:nvSpPr>
          <p:cNvPr id="26" name="Espace réservé du texte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fr-FR" noProof="0"/>
              <a:t>Cliquez pour modifier les styles du texte du masque</a:t>
            </a:r>
          </a:p>
        </p:txBody>
      </p:sp>
      <p:sp>
        <p:nvSpPr>
          <p:cNvPr id="27" name="Espace réservé du texte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rtlCol="0">
            <a:noAutofit/>
          </a:bodyPr>
          <a:lstStyle>
            <a:lvl1pPr marL="0" indent="0">
              <a:buNone/>
              <a:defRPr sz="1600">
                <a:latin typeface="+mn-lt"/>
              </a:defRPr>
            </a:lvl1pPr>
          </a:lstStyle>
          <a:p>
            <a:pPr lvl="0" rtl="0"/>
            <a:r>
              <a:rPr lang="fr-FR" noProof="0"/>
              <a:t>Cliquez pour modifier les styles du texte du masque</a:t>
            </a:r>
          </a:p>
        </p:txBody>
      </p:sp>
      <p:sp>
        <p:nvSpPr>
          <p:cNvPr id="28" name="Espace réservé du texte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fr-FR" noProof="0"/>
              <a:t>Cliquez pour modifier les styles du texte du masque</a:t>
            </a:r>
          </a:p>
        </p:txBody>
      </p:sp>
      <p:sp>
        <p:nvSpPr>
          <p:cNvPr id="2" name="Espace réservé de la date 1">
            <a:extLst>
              <a:ext uri="{FF2B5EF4-FFF2-40B4-BE49-F238E27FC236}">
                <a16:creationId xmlns:a16="http://schemas.microsoft.com/office/drawing/2014/main" id="{EC45E38A-5516-4C3E-88FC-0DCBD876054B}"/>
              </a:ext>
            </a:extLst>
          </p:cNvPr>
          <p:cNvSpPr>
            <a:spLocks noGrp="1"/>
          </p:cNvSpPr>
          <p:nvPr>
            <p:ph type="dt" sz="half" idx="21"/>
          </p:nvPr>
        </p:nvSpPr>
        <p:spPr/>
        <p:txBody>
          <a:bodyPr rtlCol="0"/>
          <a:lstStyle/>
          <a:p>
            <a:pPr rtl="0"/>
            <a:fld id="{C51EE2EC-99B5-4773-BA40-B855AAF653DA}" type="datetime4">
              <a:rPr lang="fr-FR" noProof="0" smtClean="0">
                <a:latin typeface="+mn-lt"/>
              </a:rPr>
              <a:t>14 mars 2023</a:t>
            </a:fld>
            <a:endParaRPr lang="fr-FR" noProof="0" dirty="0">
              <a:latin typeface="+mn-lt"/>
            </a:endParaRPr>
          </a:p>
        </p:txBody>
      </p:sp>
      <p:sp>
        <p:nvSpPr>
          <p:cNvPr id="5" name="Espace réservé du pied de page 4">
            <a:extLst>
              <a:ext uri="{FF2B5EF4-FFF2-40B4-BE49-F238E27FC236}">
                <a16:creationId xmlns:a16="http://schemas.microsoft.com/office/drawing/2014/main" id="{14225273-038D-4F51-A093-83D80104F21A}"/>
              </a:ext>
            </a:extLst>
          </p:cNvPr>
          <p:cNvSpPr>
            <a:spLocks noGrp="1"/>
          </p:cNvSpPr>
          <p:nvPr>
            <p:ph type="ftr" sz="quarter" idx="22"/>
          </p:nvPr>
        </p:nvSpPr>
        <p:spPr/>
        <p:txBody>
          <a:bodyPr rtlCol="0"/>
          <a:lstStyle/>
          <a:p>
            <a:pPr rtl="0"/>
            <a:r>
              <a:rPr lang="fr-FR" noProof="0" dirty="0"/>
              <a:t>Rapport annuel</a:t>
            </a:r>
            <a:endParaRPr lang="fr-FR" b="0" noProof="0" dirty="0"/>
          </a:p>
        </p:txBody>
      </p:sp>
      <p:sp>
        <p:nvSpPr>
          <p:cNvPr id="6" name="Espace réservé du numéro de diapositive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rtlCol="0"/>
          <a:lstStyle/>
          <a:p>
            <a:pPr rtl="0"/>
            <a:fld id="{294A09A9-5501-47C1-A89A-A340965A2BE2}" type="slidenum">
              <a:rPr lang="fr-FR" noProof="0" smtClean="0"/>
              <a:pPr/>
              <a:t>‹N°›</a:t>
            </a:fld>
            <a:endParaRPr lang="fr-FR" noProof="0" dirty="0"/>
          </a:p>
        </p:txBody>
      </p:sp>
    </p:spTree>
    <p:extLst>
      <p:ext uri="{BB962C8B-B14F-4D97-AF65-F5344CB8AC3E}">
        <p14:creationId xmlns:p14="http://schemas.microsoft.com/office/powerpoint/2010/main" val="3060135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rci">
    <p:bg>
      <p:bgPr>
        <a:solidFill>
          <a:schemeClr val="tx1"/>
        </a:solidFill>
        <a:effectLst/>
      </p:bgPr>
    </p:bg>
    <p:spTree>
      <p:nvGrpSpPr>
        <p:cNvPr id="1" name=""/>
        <p:cNvGrpSpPr/>
        <p:nvPr/>
      </p:nvGrpSpPr>
      <p:grpSpPr>
        <a:xfrm>
          <a:off x="0" y="0"/>
          <a:ext cx="0" cy="0"/>
          <a:chOff x="0" y="0"/>
          <a:chExt cx="0" cy="0"/>
        </a:xfrm>
      </p:grpSpPr>
      <p:sp>
        <p:nvSpPr>
          <p:cNvPr id="16" name="Espace réservé du texte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rtlCol="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17" name="Sous-titr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rtlCol="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endParaRPr lang="fr-FR" noProof="0" dirty="0"/>
          </a:p>
        </p:txBody>
      </p:sp>
      <p:sp>
        <p:nvSpPr>
          <p:cNvPr id="26" name="Titr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rtlCol="0" anchor="b" anchorCtr="0">
            <a:normAutofit/>
          </a:bodyPr>
          <a:lstStyle>
            <a:lvl1pPr>
              <a:defRPr sz="4400" b="1" i="0">
                <a:latin typeface="+mj-lt"/>
              </a:defRPr>
            </a:lvl1pPr>
          </a:lstStyle>
          <a:p>
            <a:pPr rtl="0"/>
            <a:r>
              <a:rPr lang="fr-FR" noProof="0"/>
              <a:t>Modifiez le style du titre</a:t>
            </a:r>
            <a:endParaRPr lang="fr-FR" noProof="0" dirty="0"/>
          </a:p>
        </p:txBody>
      </p:sp>
      <p:cxnSp>
        <p:nvCxnSpPr>
          <p:cNvPr id="27" name="Connecteur droit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Espace réservé d’image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rtlCol="0"/>
          <a:lstStyle/>
          <a:p>
            <a:pPr rtl="0"/>
            <a:r>
              <a:rPr lang="fr-FR" noProof="0"/>
              <a:t>Cliquez sur l'icône pour ajouter une image</a:t>
            </a:r>
            <a:endParaRPr lang="fr-FR" noProof="0" dirty="0"/>
          </a:p>
        </p:txBody>
      </p:sp>
      <p:grpSp>
        <p:nvGrpSpPr>
          <p:cNvPr id="30" name="Groupe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orme libre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32" name="Forme libre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33" name="Forme libre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spTree>
    <p:extLst>
      <p:ext uri="{BB962C8B-B14F-4D97-AF65-F5344CB8AC3E}">
        <p14:creationId xmlns:p14="http://schemas.microsoft.com/office/powerpoint/2010/main" val="999130720"/>
      </p:ext>
    </p:extLst>
  </p:cSld>
  <p:clrMapOvr>
    <a:masterClrMapping/>
  </p:clrMapOvr>
  <p:extLst>
    <p:ext uri="{DCECCB84-F9BA-43D5-87BE-67443E8EF086}">
      <p15:sldGuideLst xmlns:p15="http://schemas.microsoft.com/office/powerpoint/2012/main">
        <p15:guide id="1" pos="6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dre du jour">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Forme automatiqu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8" name="Forme libre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9" name="Forme libre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10" name="Forme libre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fr-FR" noProof="0" dirty="0"/>
            </a:p>
          </p:txBody>
        </p:sp>
        <p:sp>
          <p:nvSpPr>
            <p:cNvPr id="11" name="Forme libre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sp>
        <p:nvSpPr>
          <p:cNvPr id="12" name="Titr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spc="50" baseline="0">
                <a:latin typeface="+mj-lt"/>
              </a:defRPr>
            </a:lvl1pPr>
          </a:lstStyle>
          <a:p>
            <a:pPr rtl="0"/>
            <a:r>
              <a:rPr lang="fr-FR" noProof="0"/>
              <a:t>Modifiez le style du titre</a:t>
            </a:r>
            <a:endParaRPr lang="fr-FR" noProof="0" dirty="0"/>
          </a:p>
        </p:txBody>
      </p:sp>
      <p:cxnSp>
        <p:nvCxnSpPr>
          <p:cNvPr id="13" name="Connecteur droit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Espace réservé du texte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15" name="Espace réservé du texte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cxnSp>
        <p:nvCxnSpPr>
          <p:cNvPr id="16" name="Connecteur droit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Espace réservé du texte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18" name="Espace réservé du texte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cxnSp>
        <p:nvCxnSpPr>
          <p:cNvPr id="20" name="Connecteur droit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Espace réservé du texte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22" name="Espace réservé du texte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cxnSp>
        <p:nvCxnSpPr>
          <p:cNvPr id="23" name="Connecteur droit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Espace réservé du texte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25" name="Espace réservé du texte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cxnSp>
        <p:nvCxnSpPr>
          <p:cNvPr id="26" name="Connecteur droit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Espace réservé du texte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28" name="Espace réservé du texte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2" name="Espace réservé de la date 1">
            <a:extLst>
              <a:ext uri="{FF2B5EF4-FFF2-40B4-BE49-F238E27FC236}">
                <a16:creationId xmlns:a16="http://schemas.microsoft.com/office/drawing/2014/main" id="{62655503-4608-4F79-A5D4-B2F67958F263}"/>
              </a:ext>
            </a:extLst>
          </p:cNvPr>
          <p:cNvSpPr>
            <a:spLocks noGrp="1"/>
          </p:cNvSpPr>
          <p:nvPr>
            <p:ph type="dt" sz="half" idx="25"/>
          </p:nvPr>
        </p:nvSpPr>
        <p:spPr/>
        <p:txBody>
          <a:bodyPr rtlCol="0"/>
          <a:lstStyle/>
          <a:p>
            <a:pPr rtl="0"/>
            <a:fld id="{69C78329-F967-4CEA-A59F-5F7BBAF0BBEE}" type="datetime4">
              <a:rPr lang="fr-FR" noProof="0" smtClean="0">
                <a:latin typeface="+mn-lt"/>
              </a:rPr>
              <a:t>14 mars 2023</a:t>
            </a:fld>
            <a:endParaRPr lang="fr-FR" noProof="0" dirty="0">
              <a:latin typeface="+mn-lt"/>
            </a:endParaRPr>
          </a:p>
        </p:txBody>
      </p:sp>
      <p:sp>
        <p:nvSpPr>
          <p:cNvPr id="3" name="Espace réservé du pied de page 2">
            <a:extLst>
              <a:ext uri="{FF2B5EF4-FFF2-40B4-BE49-F238E27FC236}">
                <a16:creationId xmlns:a16="http://schemas.microsoft.com/office/drawing/2014/main" id="{9DAFA395-FE4C-4A99-A74E-57757D8473E1}"/>
              </a:ext>
            </a:extLst>
          </p:cNvPr>
          <p:cNvSpPr>
            <a:spLocks noGrp="1"/>
          </p:cNvSpPr>
          <p:nvPr>
            <p:ph type="ftr" sz="quarter" idx="26"/>
          </p:nvPr>
        </p:nvSpPr>
        <p:spPr/>
        <p:txBody>
          <a:bodyPr rtlCol="0"/>
          <a:lstStyle/>
          <a:p>
            <a:pPr rtl="0"/>
            <a:r>
              <a:rPr lang="fr-FR" noProof="0" dirty="0"/>
              <a:t>Rapport annuel</a:t>
            </a:r>
            <a:endParaRPr lang="fr-FR" b="0" noProof="0" dirty="0"/>
          </a:p>
        </p:txBody>
      </p:sp>
      <p:sp>
        <p:nvSpPr>
          <p:cNvPr id="4" name="Espace réservé du numéro de diapositive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rtlCol="0"/>
          <a:lstStyle/>
          <a:p>
            <a:pPr rtl="0"/>
            <a:fld id="{294A09A9-5501-47C1-A89A-A340965A2BE2}" type="slidenum">
              <a:rPr lang="fr-FR" noProof="0" smtClean="0"/>
              <a:pPr rtl="0"/>
              <a:t>‹N°›</a:t>
            </a:fld>
            <a:endParaRPr lang="fr-FR" noProof="0" dirty="0"/>
          </a:p>
        </p:txBody>
      </p:sp>
    </p:spTree>
    <p:extLst>
      <p:ext uri="{BB962C8B-B14F-4D97-AF65-F5344CB8AC3E}">
        <p14:creationId xmlns:p14="http://schemas.microsoft.com/office/powerpoint/2010/main" val="409306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orme libre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16" name="Forme libre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19" name="Forme libre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sp>
        <p:nvSpPr>
          <p:cNvPr id="14" name="Espace réservé d’image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rtlCol="0"/>
          <a:lstStyle/>
          <a:p>
            <a:pPr rtl="0"/>
            <a:r>
              <a:rPr lang="fr-FR" noProof="0"/>
              <a:t>Cliquez sur l'icône pour ajouter une image</a:t>
            </a:r>
            <a:endParaRPr lang="fr-FR" noProof="0" dirty="0"/>
          </a:p>
        </p:txBody>
      </p:sp>
      <p:sp>
        <p:nvSpPr>
          <p:cNvPr id="9" name="Titr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fr-FR" noProof="0"/>
              <a:t>Modifiez le style du titre</a:t>
            </a:r>
            <a:endParaRPr lang="fr-FR" noProof="0" dirty="0"/>
          </a:p>
        </p:txBody>
      </p:sp>
      <p:cxnSp>
        <p:nvCxnSpPr>
          <p:cNvPr id="17" name="Connecteur droit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Espace réservé du texte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rtlCol="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2" name="Espace réservé de la date 1">
            <a:extLst>
              <a:ext uri="{FF2B5EF4-FFF2-40B4-BE49-F238E27FC236}">
                <a16:creationId xmlns:a16="http://schemas.microsoft.com/office/drawing/2014/main" id="{CA64E0B3-57C5-4DAF-8531-F39610E77C09}"/>
              </a:ext>
            </a:extLst>
          </p:cNvPr>
          <p:cNvSpPr>
            <a:spLocks noGrp="1"/>
          </p:cNvSpPr>
          <p:nvPr>
            <p:ph type="dt" sz="half" idx="14"/>
          </p:nvPr>
        </p:nvSpPr>
        <p:spPr/>
        <p:txBody>
          <a:bodyPr rtlCol="0"/>
          <a:lstStyle/>
          <a:p>
            <a:pPr rtl="0"/>
            <a:fld id="{131C2904-DF94-4D90-AA4D-36FC60DC9FFF}" type="datetime4">
              <a:rPr lang="fr-FR" noProof="0" smtClean="0">
                <a:latin typeface="+mn-lt"/>
              </a:rPr>
              <a:t>14 mars 2023</a:t>
            </a:fld>
            <a:endParaRPr lang="fr-FR" noProof="0" dirty="0">
              <a:latin typeface="+mn-lt"/>
            </a:endParaRPr>
          </a:p>
        </p:txBody>
      </p:sp>
      <p:sp>
        <p:nvSpPr>
          <p:cNvPr id="3" name="Espace réservé du pied de page 2">
            <a:extLst>
              <a:ext uri="{FF2B5EF4-FFF2-40B4-BE49-F238E27FC236}">
                <a16:creationId xmlns:a16="http://schemas.microsoft.com/office/drawing/2014/main" id="{B7E0EC46-C626-4D58-AB64-0B3B850D1482}"/>
              </a:ext>
            </a:extLst>
          </p:cNvPr>
          <p:cNvSpPr>
            <a:spLocks noGrp="1"/>
          </p:cNvSpPr>
          <p:nvPr>
            <p:ph type="ftr" sz="quarter" idx="15"/>
          </p:nvPr>
        </p:nvSpPr>
        <p:spPr/>
        <p:txBody>
          <a:bodyPr rtlCol="0"/>
          <a:lstStyle/>
          <a:p>
            <a:pPr rtl="0"/>
            <a:r>
              <a:rPr lang="fr-FR" noProof="0" dirty="0"/>
              <a:t>Rapport annuel</a:t>
            </a:r>
            <a:endParaRPr lang="fr-FR" b="0" noProof="0" dirty="0"/>
          </a:p>
        </p:txBody>
      </p:sp>
      <p:sp>
        <p:nvSpPr>
          <p:cNvPr id="4" name="Espace réservé du numéro de diapositive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rtlCol="0"/>
          <a:lstStyle/>
          <a:p>
            <a:pPr rtl="0"/>
            <a:fld id="{294A09A9-5501-47C1-A89A-A340965A2BE2}" type="slidenum">
              <a:rPr lang="fr-FR" noProof="0" smtClean="0"/>
              <a:pPr/>
              <a:t>‹N°›</a:t>
            </a:fld>
            <a:endParaRPr lang="fr-FR" noProof="0" dirty="0"/>
          </a:p>
        </p:txBody>
      </p:sp>
    </p:spTree>
    <p:extLst>
      <p:ext uri="{BB962C8B-B14F-4D97-AF65-F5344CB8AC3E}">
        <p14:creationId xmlns:p14="http://schemas.microsoft.com/office/powerpoint/2010/main" val="3073769527"/>
      </p:ext>
    </p:extLst>
  </p:cSld>
  <p:clrMapOvr>
    <a:masterClrMapping/>
  </p:clrMapOvr>
  <p:extLst>
    <p:ext uri="{DCECCB84-F9BA-43D5-87BE-67443E8EF086}">
      <p15:sldGuideLst xmlns:p15="http://schemas.microsoft.com/office/powerpoint/2012/main">
        <p15:guide id="1" pos="600">
          <p15:clr>
            <a:srgbClr val="FBAE40"/>
          </p15:clr>
        </p15:guide>
        <p15:guide id="6" pos="3480" userDrawn="1">
          <p15:clr>
            <a:srgbClr val="FBAE40"/>
          </p15:clr>
        </p15:guide>
        <p15:guide id="7" orient="horz" pos="1440" userDrawn="1">
          <p15:clr>
            <a:srgbClr val="FBAE40"/>
          </p15:clr>
        </p15:guide>
        <p15:guide id="9" orient="horz" pos="1224" userDrawn="1">
          <p15:clr>
            <a:srgbClr val="FBAE40"/>
          </p15:clr>
        </p15:guide>
        <p15:guide id="10" orient="horz" pos="55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use">
    <p:bg>
      <p:bgPr>
        <a:solidFill>
          <a:schemeClr val="tx1"/>
        </a:solidFill>
        <a:effectLst/>
      </p:bgPr>
    </p:bg>
    <p:spTree>
      <p:nvGrpSpPr>
        <p:cNvPr id="1" name=""/>
        <p:cNvGrpSpPr/>
        <p:nvPr/>
      </p:nvGrpSpPr>
      <p:grpSpPr>
        <a:xfrm>
          <a:off x="0" y="0"/>
          <a:ext cx="0" cy="0"/>
          <a:chOff x="0" y="0"/>
          <a:chExt cx="0" cy="0"/>
        </a:xfrm>
      </p:grpSpPr>
      <p:sp>
        <p:nvSpPr>
          <p:cNvPr id="21" name="Espace réservé d’image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rtlCol="0"/>
          <a:lstStyle/>
          <a:p>
            <a:pPr rtl="0"/>
            <a:r>
              <a:rPr lang="fr-FR" noProof="0"/>
              <a:t>Cliquez sur l'icône pour ajouter une image</a:t>
            </a:r>
            <a:endParaRPr lang="fr-FR" noProof="0" dirty="0"/>
          </a:p>
        </p:txBody>
      </p:sp>
      <p:sp>
        <p:nvSpPr>
          <p:cNvPr id="18" name="Titr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rtlCol="0" anchor="b" anchorCtr="0">
            <a:normAutofit/>
          </a:bodyPr>
          <a:lstStyle>
            <a:lvl1pPr>
              <a:defRPr sz="4100" b="1" i="0" baseline="0">
                <a:solidFill>
                  <a:schemeClr val="tx1"/>
                </a:solidFill>
                <a:latin typeface="+mj-lt"/>
              </a:defRPr>
            </a:lvl1pPr>
          </a:lstStyle>
          <a:p>
            <a:pPr rtl="0"/>
            <a:r>
              <a:rPr lang="fr-FR" noProof="0"/>
              <a:t>Modifiez le style du titre</a:t>
            </a:r>
            <a:endParaRPr lang="fr-FR" noProof="0" dirty="0"/>
          </a:p>
        </p:txBody>
      </p:sp>
      <p:cxnSp>
        <p:nvCxnSpPr>
          <p:cNvPr id="20" name="Connecteur droit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e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orme libre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24" name="Forme libre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25" name="Forme libre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spTree>
    <p:extLst>
      <p:ext uri="{BB962C8B-B14F-4D97-AF65-F5344CB8AC3E}">
        <p14:creationId xmlns:p14="http://schemas.microsoft.com/office/powerpoint/2010/main" val="2357889184"/>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que">
    <p:bg>
      <p:bgPr>
        <a:solidFill>
          <a:schemeClr val="tx1"/>
        </a:solidFill>
        <a:effectLst/>
      </p:bgPr>
    </p:bg>
    <p:spTree>
      <p:nvGrpSpPr>
        <p:cNvPr id="1" name=""/>
        <p:cNvGrpSpPr/>
        <p:nvPr/>
      </p:nvGrpSpPr>
      <p:grpSpPr>
        <a:xfrm>
          <a:off x="0" y="0"/>
          <a:ext cx="0" cy="0"/>
          <a:chOff x="0" y="0"/>
          <a:chExt cx="0" cy="0"/>
        </a:xfrm>
      </p:grpSpPr>
      <p:sp>
        <p:nvSpPr>
          <p:cNvPr id="6" name="Espace réservé du graphique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rtlCol="0"/>
          <a:lstStyle>
            <a:lvl1pPr>
              <a:defRPr>
                <a:solidFill>
                  <a:schemeClr val="tx1"/>
                </a:solidFill>
              </a:defRPr>
            </a:lvl1pPr>
          </a:lstStyle>
          <a:p>
            <a:pPr rtl="0"/>
            <a:r>
              <a:rPr lang="fr-FR" noProof="0"/>
              <a:t>Cliquez sur l'icône pour ajouter un graphique</a:t>
            </a:r>
          </a:p>
        </p:txBody>
      </p:sp>
      <p:sp>
        <p:nvSpPr>
          <p:cNvPr id="16" name="Titre 1">
            <a:extLst>
              <a:ext uri="{FF2B5EF4-FFF2-40B4-BE49-F238E27FC236}">
                <a16:creationId xmlns:a16="http://schemas.microsoft.com/office/drawing/2014/main" id="{109B023A-F28F-184D-BA48-3F1C0502AE0A}"/>
              </a:ext>
            </a:extLst>
          </p:cNvPr>
          <p:cNvSpPr>
            <a:spLocks noGrp="1"/>
          </p:cNvSpPr>
          <p:nvPr>
            <p:ph type="title" hasCustomPrompt="1"/>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fr-FR" noProof="0"/>
              <a:t>Cliquez pour modifier </a:t>
            </a:r>
          </a:p>
        </p:txBody>
      </p:sp>
      <p:sp>
        <p:nvSpPr>
          <p:cNvPr id="2" name="Espace réservé de la date 1">
            <a:extLst>
              <a:ext uri="{FF2B5EF4-FFF2-40B4-BE49-F238E27FC236}">
                <a16:creationId xmlns:a16="http://schemas.microsoft.com/office/drawing/2014/main" id="{371012B1-809A-45CE-9FED-46D08DC8C42B}"/>
              </a:ext>
            </a:extLst>
          </p:cNvPr>
          <p:cNvSpPr>
            <a:spLocks noGrp="1"/>
          </p:cNvSpPr>
          <p:nvPr>
            <p:ph type="dt" sz="half" idx="11"/>
          </p:nvPr>
        </p:nvSpPr>
        <p:spPr/>
        <p:txBody>
          <a:bodyPr rtlCol="0"/>
          <a:lstStyle/>
          <a:p>
            <a:pPr rtl="0"/>
            <a:fld id="{D5D36DBF-28AC-411E-9B0E-58D75FC5605B}" type="datetime4">
              <a:rPr lang="fr-FR" noProof="0" smtClean="0">
                <a:latin typeface="+mn-lt"/>
              </a:rPr>
              <a:t>14 mars 2023</a:t>
            </a:fld>
            <a:endParaRPr lang="fr-FR" noProof="0">
              <a:latin typeface="+mn-lt"/>
            </a:endParaRPr>
          </a:p>
        </p:txBody>
      </p:sp>
      <p:sp>
        <p:nvSpPr>
          <p:cNvPr id="3" name="Espace réservé du pied de page 2">
            <a:extLst>
              <a:ext uri="{FF2B5EF4-FFF2-40B4-BE49-F238E27FC236}">
                <a16:creationId xmlns:a16="http://schemas.microsoft.com/office/drawing/2014/main" id="{3FB6FA27-6601-4107-A3C9-808CB4430246}"/>
              </a:ext>
            </a:extLst>
          </p:cNvPr>
          <p:cNvSpPr>
            <a:spLocks noGrp="1"/>
          </p:cNvSpPr>
          <p:nvPr>
            <p:ph type="ftr" sz="quarter" idx="12"/>
          </p:nvPr>
        </p:nvSpPr>
        <p:spPr/>
        <p:txBody>
          <a:bodyPr rtlCol="0"/>
          <a:lstStyle/>
          <a:p>
            <a:pPr rtl="0"/>
            <a:r>
              <a:rPr lang="fr-FR" noProof="0"/>
              <a:t>Rapport annuel</a:t>
            </a:r>
            <a:endParaRPr lang="fr-FR" b="0" noProof="0"/>
          </a:p>
        </p:txBody>
      </p:sp>
      <p:sp>
        <p:nvSpPr>
          <p:cNvPr id="4" name="Espace réservé du numéro de diapositive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rtlCol="0"/>
          <a:lstStyle/>
          <a:p>
            <a:pPr rtl="0"/>
            <a:fld id="{294A09A9-5501-47C1-A89A-A340965A2BE2}" type="slidenum">
              <a:rPr lang="fr-FR" noProof="0" smtClean="0"/>
              <a:pPr/>
              <a:t>‹N°›</a:t>
            </a:fld>
            <a:endParaRPr lang="fr-FR" noProof="0">
              <a:latin typeface="+mn-lt"/>
            </a:endParaRPr>
          </a:p>
        </p:txBody>
      </p:sp>
    </p:spTree>
    <p:extLst>
      <p:ext uri="{BB962C8B-B14F-4D97-AF65-F5344CB8AC3E}">
        <p14:creationId xmlns:p14="http://schemas.microsoft.com/office/powerpoint/2010/main" val="2065862895"/>
      </p:ext>
    </p:extLst>
  </p:cSld>
  <p:clrMapOvr>
    <a:masterClrMapping/>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au">
    <p:bg>
      <p:bgPr>
        <a:solidFill>
          <a:schemeClr val="tx1"/>
        </a:solidFill>
        <a:effectLst/>
      </p:bgPr>
    </p:bg>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109B023A-F28F-184D-BA48-3F1C0502AE0A}"/>
              </a:ext>
            </a:extLst>
          </p:cNvPr>
          <p:cNvSpPr>
            <a:spLocks noGrp="1"/>
          </p:cNvSpPr>
          <p:nvPr>
            <p:ph type="title" hasCustomPrompt="1"/>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fr-FR" noProof="0"/>
              <a:t>Cliquez pour modifier </a:t>
            </a:r>
          </a:p>
        </p:txBody>
      </p:sp>
      <p:sp>
        <p:nvSpPr>
          <p:cNvPr id="9" name="Espace réservé du tableau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rtlCol="0"/>
          <a:lstStyle/>
          <a:p>
            <a:pPr rtl="0"/>
            <a:r>
              <a:rPr lang="fr-FR" noProof="0"/>
              <a:t>Cliquez sur l'icône pour ajouter un tableau</a:t>
            </a:r>
          </a:p>
        </p:txBody>
      </p:sp>
      <p:sp>
        <p:nvSpPr>
          <p:cNvPr id="2" name="Espace réservé de la date 1">
            <a:extLst>
              <a:ext uri="{FF2B5EF4-FFF2-40B4-BE49-F238E27FC236}">
                <a16:creationId xmlns:a16="http://schemas.microsoft.com/office/drawing/2014/main" id="{9B2411D2-78FE-46C1-9EA9-C6A882903B53}"/>
              </a:ext>
            </a:extLst>
          </p:cNvPr>
          <p:cNvSpPr>
            <a:spLocks noGrp="1"/>
          </p:cNvSpPr>
          <p:nvPr>
            <p:ph type="dt" sz="half" idx="11"/>
          </p:nvPr>
        </p:nvSpPr>
        <p:spPr/>
        <p:txBody>
          <a:bodyPr rtlCol="0"/>
          <a:lstStyle/>
          <a:p>
            <a:pPr rtl="0"/>
            <a:fld id="{AC0E917F-BC7D-4422-A08E-161501F5AE6B}" type="datetime4">
              <a:rPr lang="fr-FR" noProof="0" smtClean="0">
                <a:latin typeface="+mn-lt"/>
              </a:rPr>
              <a:t>14 mars 2023</a:t>
            </a:fld>
            <a:endParaRPr lang="fr-FR" noProof="0">
              <a:latin typeface="+mn-lt"/>
            </a:endParaRPr>
          </a:p>
        </p:txBody>
      </p:sp>
      <p:sp>
        <p:nvSpPr>
          <p:cNvPr id="3" name="Espace réservé du pied de page 2">
            <a:extLst>
              <a:ext uri="{FF2B5EF4-FFF2-40B4-BE49-F238E27FC236}">
                <a16:creationId xmlns:a16="http://schemas.microsoft.com/office/drawing/2014/main" id="{C04DAF8F-82DB-4DBE-9041-71217A4516CB}"/>
              </a:ext>
            </a:extLst>
          </p:cNvPr>
          <p:cNvSpPr>
            <a:spLocks noGrp="1"/>
          </p:cNvSpPr>
          <p:nvPr>
            <p:ph type="ftr" sz="quarter" idx="12"/>
          </p:nvPr>
        </p:nvSpPr>
        <p:spPr/>
        <p:txBody>
          <a:bodyPr rtlCol="0"/>
          <a:lstStyle/>
          <a:p>
            <a:pPr rtl="0"/>
            <a:r>
              <a:rPr lang="fr-FR" noProof="0"/>
              <a:t>Rapport annuel</a:t>
            </a:r>
            <a:endParaRPr lang="fr-FR" b="0" noProof="0"/>
          </a:p>
        </p:txBody>
      </p:sp>
      <p:sp>
        <p:nvSpPr>
          <p:cNvPr id="4" name="Espace réservé du numéro de diapositive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rtlCol="0"/>
          <a:lstStyle/>
          <a:p>
            <a:pPr rtl="0"/>
            <a:fld id="{294A09A9-5501-47C1-A89A-A340965A2BE2}" type="slidenum">
              <a:rPr lang="fr-FR" noProof="0" smtClean="0"/>
              <a:pPr/>
              <a:t>‹N°›</a:t>
            </a:fld>
            <a:endParaRPr lang="fr-FR" noProof="0">
              <a:latin typeface="+mn-lt"/>
            </a:endParaRPr>
          </a:p>
        </p:txBody>
      </p:sp>
    </p:spTree>
    <p:extLst>
      <p:ext uri="{BB962C8B-B14F-4D97-AF65-F5344CB8AC3E}">
        <p14:creationId xmlns:p14="http://schemas.microsoft.com/office/powerpoint/2010/main" val="34013107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tion">
    <p:bg>
      <p:bgPr>
        <a:solidFill>
          <a:schemeClr val="tx1"/>
        </a:solid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rtlCol="0" anchor="t" anchorCtr="0">
            <a:normAutofit/>
          </a:bodyPr>
          <a:lstStyle>
            <a:lvl1pPr>
              <a:lnSpc>
                <a:spcPct val="100000"/>
              </a:lnSpc>
              <a:defRPr sz="2800" b="0" i="0">
                <a:solidFill>
                  <a:schemeClr val="bg1"/>
                </a:solidFill>
                <a:latin typeface="+mn-lt"/>
              </a:defRPr>
            </a:lvl1pPr>
          </a:lstStyle>
          <a:p>
            <a:pPr rtl="0"/>
            <a:r>
              <a:rPr lang="fr-FR" noProof="0"/>
              <a:t>Modifiez le style du titre</a:t>
            </a:r>
            <a:endParaRPr lang="fr-FR" noProof="0" dirty="0"/>
          </a:p>
        </p:txBody>
      </p:sp>
      <p:sp>
        <p:nvSpPr>
          <p:cNvPr id="10" name="Zone de texte 9">
            <a:extLst>
              <a:ext uri="{FF2B5EF4-FFF2-40B4-BE49-F238E27FC236}">
                <a16:creationId xmlns:a16="http://schemas.microsoft.com/office/drawing/2014/main" id="{E902327D-DBD4-7A4E-ABF2-A946A559A8AD}"/>
              </a:ext>
            </a:extLst>
          </p:cNvPr>
          <p:cNvSpPr txBox="1"/>
          <p:nvPr userDrawn="1"/>
        </p:nvSpPr>
        <p:spPr>
          <a:xfrm>
            <a:off x="699948" y="-118985"/>
            <a:ext cx="1589372" cy="6247864"/>
          </a:xfrm>
          <a:prstGeom prst="rect">
            <a:avLst/>
          </a:prstGeom>
          <a:noFill/>
        </p:spPr>
        <p:txBody>
          <a:bodyPr wrap="square" rtlCol="0">
            <a:spAutoFit/>
          </a:bodyPr>
          <a:lstStyle/>
          <a:p>
            <a:pPr rtl="0"/>
            <a:r>
              <a:rPr lang="fr-FR" sz="20000" b="1" noProof="0" dirty="0">
                <a:solidFill>
                  <a:schemeClr val="bg1"/>
                </a:solidFill>
              </a:rPr>
              <a:t>« </a:t>
            </a:r>
          </a:p>
        </p:txBody>
      </p:sp>
      <p:grpSp>
        <p:nvGrpSpPr>
          <p:cNvPr id="18" name="Groupe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Forme automatiqu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20" name="Forme libre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21" name="Forme libre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22" name="Forme libre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fr-FR" noProof="0" dirty="0"/>
            </a:p>
          </p:txBody>
        </p:sp>
        <p:sp>
          <p:nvSpPr>
            <p:cNvPr id="23" name="Forme libre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grpSp>
        <p:nvGrpSpPr>
          <p:cNvPr id="24" name="Groupe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orme libre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26" name="Forme libre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27" name="Forme libre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spTree>
    <p:extLst>
      <p:ext uri="{BB962C8B-B14F-4D97-AF65-F5344CB8AC3E}">
        <p14:creationId xmlns:p14="http://schemas.microsoft.com/office/powerpoint/2010/main" val="1447829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560">
          <p15:clr>
            <a:srgbClr val="FBAE40"/>
          </p15:clr>
        </p15:guide>
        <p15:guide id="8" orient="horz" pos="1752" userDrawn="1">
          <p15:clr>
            <a:srgbClr val="FBAE40"/>
          </p15:clr>
        </p15:guide>
        <p15:guide id="9" orient="horz" pos="12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Équipe">
    <p:bg>
      <p:bgPr>
        <a:solidFill>
          <a:schemeClr val="tx1"/>
        </a:solidFill>
        <a:effectLst/>
      </p:bgPr>
    </p:bg>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orme libre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27" name="Forme libre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36" name="Forme libre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sp>
        <p:nvSpPr>
          <p:cNvPr id="38" name="Espace réservé d’image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rtlCol="0"/>
          <a:lstStyle/>
          <a:p>
            <a:pPr rtl="0"/>
            <a:r>
              <a:rPr lang="fr-FR" noProof="0"/>
              <a:t>Cliquez sur l'icône pour ajouter une image</a:t>
            </a:r>
            <a:endParaRPr lang="fr-FR" noProof="0" dirty="0"/>
          </a:p>
        </p:txBody>
      </p:sp>
      <p:sp>
        <p:nvSpPr>
          <p:cNvPr id="61" name="Titr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fr-FR" noProof="0"/>
              <a:t>Modifiez le style du titre</a:t>
            </a:r>
            <a:endParaRPr lang="fr-FR" noProof="0" dirty="0"/>
          </a:p>
        </p:txBody>
      </p:sp>
      <p:cxnSp>
        <p:nvCxnSpPr>
          <p:cNvPr id="62" name="Connecteur droit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Espace réservé d’image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rtlCol="0"/>
          <a:lstStyle/>
          <a:p>
            <a:pPr rtl="0"/>
            <a:r>
              <a:rPr lang="fr-FR" noProof="0"/>
              <a:t>Cliquez sur l'icône pour ajouter une image</a:t>
            </a:r>
            <a:endParaRPr lang="fr-FR" noProof="0" dirty="0"/>
          </a:p>
        </p:txBody>
      </p:sp>
      <p:sp>
        <p:nvSpPr>
          <p:cNvPr id="72" name="Espace réservé du texte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73" name="Espace réservé du texte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74" name="Espace réservé du texte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75" name="Espace réservé du texte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76" name="Espace réservé du texte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77" name="Espace réservé du texte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78" name="Espace réservé du texte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79" name="Espace réservé du texte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grpSp>
        <p:nvGrpSpPr>
          <p:cNvPr id="23" name="Groupe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Forme automatiqu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29" name="Forme libre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30" name="Forme libre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sp>
          <p:nvSpPr>
            <p:cNvPr id="31" name="Forme libre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fr-FR" noProof="0" dirty="0"/>
            </a:p>
          </p:txBody>
        </p:sp>
        <p:sp>
          <p:nvSpPr>
            <p:cNvPr id="32" name="Forme libre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FR" noProof="0" dirty="0"/>
            </a:p>
          </p:txBody>
        </p:sp>
      </p:grpSp>
      <p:sp>
        <p:nvSpPr>
          <p:cNvPr id="66" name="Espace réservé d’image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rtlCol="0"/>
          <a:lstStyle/>
          <a:p>
            <a:pPr rtl="0"/>
            <a:r>
              <a:rPr lang="fr-FR" noProof="0"/>
              <a:t>Cliquez sur l'icône pour ajouter une image</a:t>
            </a:r>
            <a:endParaRPr lang="fr-FR" noProof="0" dirty="0"/>
          </a:p>
        </p:txBody>
      </p:sp>
      <p:sp>
        <p:nvSpPr>
          <p:cNvPr id="69" name="Espace réservé d’image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rtlCol="0"/>
          <a:lstStyle/>
          <a:p>
            <a:pPr rtl="0"/>
            <a:r>
              <a:rPr lang="fr-FR" noProof="0"/>
              <a:t>Cliquez sur l'icône pour ajouter une image</a:t>
            </a:r>
            <a:endParaRPr lang="fr-FR" noProof="0" dirty="0"/>
          </a:p>
        </p:txBody>
      </p:sp>
      <p:sp>
        <p:nvSpPr>
          <p:cNvPr id="2" name="Espace réservé de la date 1">
            <a:extLst>
              <a:ext uri="{FF2B5EF4-FFF2-40B4-BE49-F238E27FC236}">
                <a16:creationId xmlns:a16="http://schemas.microsoft.com/office/drawing/2014/main" id="{8ED89364-B1CB-4E72-A6BB-95A34B50661C}"/>
              </a:ext>
            </a:extLst>
          </p:cNvPr>
          <p:cNvSpPr>
            <a:spLocks noGrp="1"/>
          </p:cNvSpPr>
          <p:nvPr>
            <p:ph type="dt" sz="half" idx="32"/>
          </p:nvPr>
        </p:nvSpPr>
        <p:spPr/>
        <p:txBody>
          <a:bodyPr rtlCol="0"/>
          <a:lstStyle/>
          <a:p>
            <a:pPr rtl="0"/>
            <a:fld id="{92103E55-A9A3-4D93-B60F-F23594342DEA}" type="datetime4">
              <a:rPr lang="fr-FR" noProof="0" smtClean="0">
                <a:latin typeface="+mn-lt"/>
              </a:rPr>
              <a:t>14 mars 2023</a:t>
            </a:fld>
            <a:endParaRPr lang="fr-FR" noProof="0" dirty="0">
              <a:latin typeface="+mn-lt"/>
            </a:endParaRPr>
          </a:p>
        </p:txBody>
      </p:sp>
      <p:sp>
        <p:nvSpPr>
          <p:cNvPr id="3" name="Espace réservé du pied de page 2">
            <a:extLst>
              <a:ext uri="{FF2B5EF4-FFF2-40B4-BE49-F238E27FC236}">
                <a16:creationId xmlns:a16="http://schemas.microsoft.com/office/drawing/2014/main" id="{8E09328F-B310-4BF3-883E-BA9A39676AF2}"/>
              </a:ext>
            </a:extLst>
          </p:cNvPr>
          <p:cNvSpPr>
            <a:spLocks noGrp="1"/>
          </p:cNvSpPr>
          <p:nvPr>
            <p:ph type="ftr" sz="quarter" idx="33"/>
          </p:nvPr>
        </p:nvSpPr>
        <p:spPr/>
        <p:txBody>
          <a:bodyPr rtlCol="0"/>
          <a:lstStyle/>
          <a:p>
            <a:pPr rtl="0"/>
            <a:r>
              <a:rPr lang="fr-FR" noProof="0" dirty="0"/>
              <a:t>Rapport annuel</a:t>
            </a:r>
            <a:endParaRPr lang="fr-FR" b="0" noProof="0" dirty="0"/>
          </a:p>
        </p:txBody>
      </p:sp>
      <p:sp>
        <p:nvSpPr>
          <p:cNvPr id="4" name="Espace réservé du numéro de diapositive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rtlCol="0"/>
          <a:lstStyle/>
          <a:p>
            <a:pPr rtl="0"/>
            <a:fld id="{294A09A9-5501-47C1-A89A-A340965A2BE2}" type="slidenum">
              <a:rPr lang="fr-FR" noProof="0" smtClean="0"/>
              <a:pPr/>
              <a:t>‹N°›</a:t>
            </a:fld>
            <a:endParaRPr lang="fr-FR" noProof="0" dirty="0"/>
          </a:p>
        </p:txBody>
      </p:sp>
    </p:spTree>
    <p:extLst>
      <p:ext uri="{BB962C8B-B14F-4D97-AF65-F5344CB8AC3E}">
        <p14:creationId xmlns:p14="http://schemas.microsoft.com/office/powerpoint/2010/main" val="9963624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304" userDrawn="1">
          <p15:clr>
            <a:srgbClr val="FBAE40"/>
          </p15:clr>
        </p15:guide>
        <p15:guide id="4" pos="4008" userDrawn="1">
          <p15:clr>
            <a:srgbClr val="FBAE40"/>
          </p15:clr>
        </p15:guide>
        <p15:guide id="5" pos="1944" userDrawn="1">
          <p15:clr>
            <a:srgbClr val="FBAE40"/>
          </p15:clr>
        </p15:guide>
        <p15:guide id="6" pos="3648" userDrawn="1">
          <p15:clr>
            <a:srgbClr val="FBAE40"/>
          </p15:clr>
        </p15:guide>
        <p15:guide id="7" orient="horz" pos="1392" userDrawn="1">
          <p15:clr>
            <a:srgbClr val="FBAE40"/>
          </p15:clr>
        </p15:guide>
        <p15:guide id="8" orient="horz" pos="552" userDrawn="1">
          <p15:clr>
            <a:srgbClr val="FBAE40"/>
          </p15:clr>
        </p15:guide>
        <p15:guide id="9" orient="horz" pos="1224" userDrawn="1">
          <p15:clr>
            <a:srgbClr val="FBAE40"/>
          </p15:clr>
        </p15:guide>
        <p15:guide id="10" pos="5352" userDrawn="1">
          <p15:clr>
            <a:srgbClr val="FBAE40"/>
          </p15:clr>
        </p15:guide>
        <p15:guide id="11" pos="5736" userDrawn="1">
          <p15:clr>
            <a:srgbClr val="FBAE40"/>
          </p15:clr>
        </p15:guide>
        <p15:guide id="12" orient="horz" pos="2904" userDrawn="1">
          <p15:clr>
            <a:srgbClr val="FBAE40"/>
          </p15:clr>
        </p15:guide>
        <p15:guide id="13" orient="horz" pos="16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ronologie ">
    <p:bg>
      <p:bgPr>
        <a:solidFill>
          <a:schemeClr val="tx1"/>
        </a:solidFill>
        <a:effectLst/>
      </p:bgPr>
    </p:bg>
    <p:spTree>
      <p:nvGrpSpPr>
        <p:cNvPr id="1" name=""/>
        <p:cNvGrpSpPr/>
        <p:nvPr/>
      </p:nvGrpSpPr>
      <p:grpSpPr>
        <a:xfrm>
          <a:off x="0" y="0"/>
          <a:ext cx="0" cy="0"/>
          <a:chOff x="0" y="0"/>
          <a:chExt cx="0" cy="0"/>
        </a:xfrm>
      </p:grpSpPr>
      <p:cxnSp>
        <p:nvCxnSpPr>
          <p:cNvPr id="21" name="Connecteur droit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46EEE005-F78A-9D4F-B159-964376C387DD}"/>
              </a:ext>
            </a:extLst>
          </p:cNvPr>
          <p:cNvSpPr>
            <a:spLocks noGrp="1"/>
          </p:cNvSpPr>
          <p:nvPr>
            <p:ph type="title" hasCustomPrompt="1"/>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fr-FR" noProof="0"/>
              <a:t>Cliquez pour modifier </a:t>
            </a:r>
          </a:p>
        </p:txBody>
      </p:sp>
      <p:sp>
        <p:nvSpPr>
          <p:cNvPr id="96" name="Espace réservé du texte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97" name="Espace réservé du texte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102" name="Espace réservé du texte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103" name="Espace réservé du texte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fr-FR" noProof="0"/>
              <a:t>Cliquez pour modifier les styles du texte du masque</a:t>
            </a:r>
          </a:p>
        </p:txBody>
      </p:sp>
      <p:sp>
        <p:nvSpPr>
          <p:cNvPr id="106" name="Espace réservé du texte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107" name="Espace réservé du texte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fr-FR" noProof="0"/>
              <a:t>Cliquez pour modifier les styles du texte du masque</a:t>
            </a:r>
          </a:p>
        </p:txBody>
      </p:sp>
      <p:sp>
        <p:nvSpPr>
          <p:cNvPr id="108" name="Espace réservé du texte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sp>
        <p:nvSpPr>
          <p:cNvPr id="109" name="Espace réservé du texte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fr-FR" noProof="0"/>
              <a:t>Cliquez pour modifier les styles du texte du masque</a:t>
            </a:r>
          </a:p>
        </p:txBody>
      </p:sp>
      <p:cxnSp>
        <p:nvCxnSpPr>
          <p:cNvPr id="8" name="Connecteur droit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Espace réservé de la date 1">
            <a:extLst>
              <a:ext uri="{FF2B5EF4-FFF2-40B4-BE49-F238E27FC236}">
                <a16:creationId xmlns:a16="http://schemas.microsoft.com/office/drawing/2014/main" id="{21DC2552-C347-4C3D-8C92-4A6981227C0E}"/>
              </a:ext>
            </a:extLst>
          </p:cNvPr>
          <p:cNvSpPr>
            <a:spLocks noGrp="1"/>
          </p:cNvSpPr>
          <p:nvPr>
            <p:ph type="dt" sz="half" idx="36"/>
          </p:nvPr>
        </p:nvSpPr>
        <p:spPr/>
        <p:txBody>
          <a:bodyPr rtlCol="0"/>
          <a:lstStyle/>
          <a:p>
            <a:pPr rtl="0"/>
            <a:fld id="{A28324AB-2FD4-45BE-AF4D-7383884D3322}" type="datetime4">
              <a:rPr lang="fr-FR" noProof="0" smtClean="0">
                <a:latin typeface="+mn-lt"/>
              </a:rPr>
              <a:t>14 mars 2023</a:t>
            </a:fld>
            <a:endParaRPr lang="fr-FR" noProof="0">
              <a:latin typeface="+mn-lt"/>
            </a:endParaRPr>
          </a:p>
        </p:txBody>
      </p:sp>
      <p:sp>
        <p:nvSpPr>
          <p:cNvPr id="3" name="Espace réservé du pied de page 2">
            <a:extLst>
              <a:ext uri="{FF2B5EF4-FFF2-40B4-BE49-F238E27FC236}">
                <a16:creationId xmlns:a16="http://schemas.microsoft.com/office/drawing/2014/main" id="{A5B7C35C-F3E4-4522-8711-16E4F9052C2C}"/>
              </a:ext>
            </a:extLst>
          </p:cNvPr>
          <p:cNvSpPr>
            <a:spLocks noGrp="1"/>
          </p:cNvSpPr>
          <p:nvPr>
            <p:ph type="ftr" sz="quarter" idx="37"/>
          </p:nvPr>
        </p:nvSpPr>
        <p:spPr/>
        <p:txBody>
          <a:bodyPr rtlCol="0"/>
          <a:lstStyle/>
          <a:p>
            <a:pPr rtl="0"/>
            <a:r>
              <a:rPr lang="fr-FR" noProof="0"/>
              <a:t>Rapport annuel</a:t>
            </a:r>
            <a:endParaRPr lang="fr-FR" b="0" noProof="0"/>
          </a:p>
        </p:txBody>
      </p:sp>
      <p:sp>
        <p:nvSpPr>
          <p:cNvPr id="4" name="Espace réservé du numéro de diapositive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rtlCol="0"/>
          <a:lstStyle/>
          <a:p>
            <a:pPr rtl="0"/>
            <a:fld id="{294A09A9-5501-47C1-A89A-A340965A2BE2}" type="slidenum">
              <a:rPr lang="fr-FR" noProof="0" smtClean="0"/>
              <a:pPr/>
              <a:t>‹N°›</a:t>
            </a:fld>
            <a:endParaRPr lang="fr-FR" noProof="0">
              <a:latin typeface="+mn-lt"/>
            </a:endParaRPr>
          </a:p>
        </p:txBody>
      </p:sp>
    </p:spTree>
    <p:extLst>
      <p:ext uri="{BB962C8B-B14F-4D97-AF65-F5344CB8AC3E}">
        <p14:creationId xmlns:p14="http://schemas.microsoft.com/office/powerpoint/2010/main" val="29861552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3768" userDrawn="1">
          <p15:clr>
            <a:srgbClr val="FBAE40"/>
          </p15:clr>
        </p15:guide>
        <p15:guide id="9" orient="horz" pos="552" userDrawn="1">
          <p15:clr>
            <a:srgbClr val="FBAE40"/>
          </p15:clr>
        </p15:guide>
        <p15:guide id="10" orient="horz" pos="1512" userDrawn="1">
          <p15:clr>
            <a:srgbClr val="FBAE40"/>
          </p15:clr>
        </p15:guide>
        <p15:guide id="11" orient="horz" pos="283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u titre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0" name="Espace réservé de la date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874A61BF-D000-4F99-B580-8C1CD6096ED3}" type="datetime4">
              <a:rPr lang="fr-FR" noProof="0" smtClean="0">
                <a:latin typeface="+mn-lt"/>
              </a:rPr>
              <a:t>14 mars 2023</a:t>
            </a:fld>
            <a:endParaRPr lang="fr-FR" noProof="0">
              <a:latin typeface="+mn-lt"/>
            </a:endParaRPr>
          </a:p>
        </p:txBody>
      </p:sp>
      <p:sp>
        <p:nvSpPr>
          <p:cNvPr id="31" name="Espace réservé du pied de page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pPr rtl="0"/>
            <a:r>
              <a:rPr lang="fr-FR" noProof="0"/>
              <a:t>Rapport annuel</a:t>
            </a:r>
            <a:endParaRPr lang="fr-FR" b="0" noProof="0"/>
          </a:p>
        </p:txBody>
      </p:sp>
      <p:sp>
        <p:nvSpPr>
          <p:cNvPr id="32" name="Espace réservé du numéro de diapositive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294A09A9-5501-47C1-A89A-A340965A2BE2}" type="slidenum">
              <a:rPr lang="fr-FR" noProof="0" smtClean="0"/>
              <a:pPr/>
              <a:t>‹N°›</a:t>
            </a:fld>
            <a:endParaRPr lang="fr-FR" noProof="0">
              <a:latin typeface="+mn-lt"/>
            </a:endParaRPr>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93" r:id="rId2"/>
    <p:sldLayoutId id="2147483671" r:id="rId3"/>
    <p:sldLayoutId id="2147483672" r:id="rId4"/>
    <p:sldLayoutId id="2147483673" r:id="rId5"/>
    <p:sldLayoutId id="2147483684" r:id="rId6"/>
    <p:sldLayoutId id="2147483675" r:id="rId7"/>
    <p:sldLayoutId id="2147483676" r:id="rId8"/>
    <p:sldLayoutId id="2147483677" r:id="rId9"/>
    <p:sldLayoutId id="2147483685" r:id="rId10"/>
    <p:sldLayoutId id="2147483688" r:id="rId11"/>
    <p:sldLayoutId id="2147483692" r:id="rId12"/>
    <p:sldLayoutId id="2147483682" r:id="rId13"/>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image" Target="../media/image6.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3E168C-8042-5B4E-A5A4-A5BF693AE2D6}"/>
              </a:ext>
            </a:extLst>
          </p:cNvPr>
          <p:cNvSpPr>
            <a:spLocks noGrp="1"/>
          </p:cNvSpPr>
          <p:nvPr>
            <p:ph type="ctrTitle"/>
          </p:nvPr>
        </p:nvSpPr>
        <p:spPr>
          <a:xfrm>
            <a:off x="6367054" y="2116182"/>
            <a:ext cx="5491571" cy="1514019"/>
          </a:xfrm>
        </p:spPr>
        <p:txBody>
          <a:bodyPr rtlCol="0"/>
          <a:lstStyle/>
          <a:p>
            <a:pPr rtl="0"/>
            <a:r>
              <a:rPr lang="fr-FR" sz="4800" dirty="0"/>
              <a:t>Stratégie rédactionnelle et informationnelle</a:t>
            </a:r>
          </a:p>
        </p:txBody>
      </p:sp>
      <p:sp>
        <p:nvSpPr>
          <p:cNvPr id="3" name="Espace réservé au texte 2">
            <a:extLst>
              <a:ext uri="{FF2B5EF4-FFF2-40B4-BE49-F238E27FC236}">
                <a16:creationId xmlns:a16="http://schemas.microsoft.com/office/drawing/2014/main" id="{F18E61D8-31A3-2D45-8E25-CBE846E26E1C}"/>
              </a:ext>
            </a:extLst>
          </p:cNvPr>
          <p:cNvSpPr>
            <a:spLocks noGrp="1"/>
          </p:cNvSpPr>
          <p:nvPr>
            <p:ph type="body" sz="quarter" idx="11"/>
          </p:nvPr>
        </p:nvSpPr>
        <p:spPr>
          <a:xfrm>
            <a:off x="6367055" y="4549553"/>
            <a:ext cx="5491570" cy="953337"/>
          </a:xfrm>
        </p:spPr>
        <p:txBody>
          <a:bodyPr rtlCol="0"/>
          <a:lstStyle/>
          <a:p>
            <a:pPr rtl="0"/>
            <a:r>
              <a:rPr lang="fr-FR" dirty="0">
                <a:latin typeface="+mj-lt"/>
              </a:rPr>
              <a:t>Fabrice GAUD  / www.linkedin.com/in/fabricegaud/</a:t>
            </a:r>
            <a:endParaRPr lang="fr-FR" dirty="0"/>
          </a:p>
          <a:p>
            <a:pPr rtl="0"/>
            <a:r>
              <a:rPr lang="fr-FR" dirty="0"/>
              <a:t>ECORIS – Annecy / ECORIS - Annemasse</a:t>
            </a:r>
          </a:p>
          <a:p>
            <a:pPr rtl="0"/>
            <a:r>
              <a:rPr lang="fr-FR" dirty="0"/>
              <a:t>Année 2022/2023</a:t>
            </a:r>
          </a:p>
          <a:p>
            <a:pPr rtl="0"/>
            <a:endParaRPr lang="fr-FR" dirty="0"/>
          </a:p>
        </p:txBody>
      </p:sp>
    </p:spTree>
    <p:extLst>
      <p:ext uri="{BB962C8B-B14F-4D97-AF65-F5344CB8AC3E}">
        <p14:creationId xmlns:p14="http://schemas.microsoft.com/office/powerpoint/2010/main" val="296095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964022" y="2476500"/>
            <a:ext cx="7682828" cy="3289971"/>
          </a:xfrm>
        </p:spPr>
        <p:txBody>
          <a:bodyPr rtlCol="0">
            <a:normAutofit fontScale="90000"/>
          </a:bodyPr>
          <a:lstStyle/>
          <a:p>
            <a:pPr rtl="0"/>
            <a:r>
              <a:rPr lang="fr-FR" sz="3600" dirty="0"/>
              <a:t>Les supports médias :</a:t>
            </a:r>
            <a:br>
              <a:rPr lang="fr-FR" sz="3600" dirty="0"/>
            </a:br>
            <a:r>
              <a:rPr lang="fr-FR" sz="3600" dirty="0"/>
              <a:t>- La presse		- La télévision</a:t>
            </a:r>
            <a:br>
              <a:rPr lang="fr-FR" sz="3600" dirty="0"/>
            </a:br>
            <a:r>
              <a:rPr lang="fr-FR" sz="3600" dirty="0"/>
              <a:t>- La radio			- Les transports</a:t>
            </a:r>
            <a:br>
              <a:rPr lang="fr-FR" sz="3600" dirty="0"/>
            </a:br>
            <a:r>
              <a:rPr lang="fr-FR" sz="3600" dirty="0"/>
              <a:t>- L’affichage		- L’internet</a:t>
            </a:r>
            <a:br>
              <a:rPr lang="fr-FR" sz="3600" dirty="0"/>
            </a:br>
            <a:r>
              <a:rPr lang="fr-FR" sz="3600" dirty="0"/>
              <a:t>- Le cinéma</a:t>
            </a:r>
            <a:br>
              <a:rPr lang="fr-FR" sz="3600" dirty="0"/>
            </a:br>
            <a:br>
              <a:rPr lang="fr-FR" dirty="0"/>
            </a:br>
            <a:endParaRPr lang="fr-FR" dirty="0"/>
          </a:p>
        </p:txBody>
      </p:sp>
    </p:spTree>
    <p:extLst>
      <p:ext uri="{BB962C8B-B14F-4D97-AF65-F5344CB8AC3E}">
        <p14:creationId xmlns:p14="http://schemas.microsoft.com/office/powerpoint/2010/main" val="2705683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42DBDA2-8BA5-FC73-E83B-0DC996D6C9BF}"/>
              </a:ext>
            </a:extLst>
          </p:cNvPr>
          <p:cNvSpPr>
            <a:spLocks noGrp="1"/>
          </p:cNvSpPr>
          <p:nvPr>
            <p:ph type="title"/>
          </p:nvPr>
        </p:nvSpPr>
        <p:spPr/>
        <p:txBody>
          <a:bodyPr>
            <a:normAutofit/>
          </a:bodyPr>
          <a:lstStyle/>
          <a:p>
            <a:r>
              <a:rPr lang="fr-FR" dirty="0"/>
              <a:t>Chanel 5</a:t>
            </a:r>
          </a:p>
        </p:txBody>
      </p:sp>
      <p:sp>
        <p:nvSpPr>
          <p:cNvPr id="4" name="Espace réservé du texte 3">
            <a:extLst>
              <a:ext uri="{FF2B5EF4-FFF2-40B4-BE49-F238E27FC236}">
                <a16:creationId xmlns:a16="http://schemas.microsoft.com/office/drawing/2014/main" id="{7FA934DD-E6CE-2489-AC2C-3A39F261A089}"/>
              </a:ext>
            </a:extLst>
          </p:cNvPr>
          <p:cNvSpPr>
            <a:spLocks noGrp="1"/>
          </p:cNvSpPr>
          <p:nvPr>
            <p:ph type="body" sz="quarter" idx="11"/>
          </p:nvPr>
        </p:nvSpPr>
        <p:spPr>
          <a:xfrm>
            <a:off x="952499" y="2289363"/>
            <a:ext cx="5143501" cy="2795232"/>
          </a:xfrm>
        </p:spPr>
        <p:txBody>
          <a:bodyPr/>
          <a:lstStyle/>
          <a:p>
            <a:r>
              <a:rPr lang="fr-FR" sz="4400" dirty="0"/>
              <a:t>La publicité cinéma</a:t>
            </a:r>
          </a:p>
          <a:p>
            <a:r>
              <a:rPr lang="fr-FR" sz="4400" dirty="0"/>
              <a:t>La publicité TV</a:t>
            </a:r>
          </a:p>
        </p:txBody>
      </p:sp>
      <p:sp>
        <p:nvSpPr>
          <p:cNvPr id="7" name="Espace réservé du numéro de diapositive 6">
            <a:extLst>
              <a:ext uri="{FF2B5EF4-FFF2-40B4-BE49-F238E27FC236}">
                <a16:creationId xmlns:a16="http://schemas.microsoft.com/office/drawing/2014/main" id="{4EA58E9B-1810-4527-1E95-004C2E564344}"/>
              </a:ext>
            </a:extLst>
          </p:cNvPr>
          <p:cNvSpPr>
            <a:spLocks noGrp="1"/>
          </p:cNvSpPr>
          <p:nvPr>
            <p:ph type="sldNum" sz="quarter" idx="16"/>
          </p:nvPr>
        </p:nvSpPr>
        <p:spPr/>
        <p:txBody>
          <a:bodyPr/>
          <a:lstStyle/>
          <a:p>
            <a:pPr rtl="0"/>
            <a:fld id="{294A09A9-5501-47C1-A89A-A340965A2BE2}" type="slidenum">
              <a:rPr lang="fr-FR" noProof="0" smtClean="0"/>
              <a:pPr rtl="0"/>
              <a:t>11</a:t>
            </a:fld>
            <a:endParaRPr lang="fr-FR" noProof="0" dirty="0"/>
          </a:p>
        </p:txBody>
      </p:sp>
      <p:pic>
        <p:nvPicPr>
          <p:cNvPr id="8" name="Espace réservé pour une image  7" descr="Une image contenant flèche&#10;&#10;Description générée automatiquement">
            <a:extLst>
              <a:ext uri="{FF2B5EF4-FFF2-40B4-BE49-F238E27FC236}">
                <a16:creationId xmlns:a16="http://schemas.microsoft.com/office/drawing/2014/main" id="{A1EA97E2-3DE2-A4B8-C739-3FAD0C7962E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734" r="26734"/>
          <a:stretch>
            <a:fillRect/>
          </a:stretch>
        </p:blipFill>
        <p:spPr/>
      </p:pic>
    </p:spTree>
    <p:extLst>
      <p:ext uri="{BB962C8B-B14F-4D97-AF65-F5344CB8AC3E}">
        <p14:creationId xmlns:p14="http://schemas.microsoft.com/office/powerpoint/2010/main" val="302905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F3D98-3C30-4CFC-8643-C81E829C8C25}"/>
              </a:ext>
            </a:extLst>
          </p:cNvPr>
          <p:cNvSpPr>
            <a:spLocks noGrp="1"/>
          </p:cNvSpPr>
          <p:nvPr>
            <p:ph type="title"/>
          </p:nvPr>
        </p:nvSpPr>
        <p:spPr/>
        <p:txBody>
          <a:bodyPr rtlCol="0"/>
          <a:lstStyle/>
          <a:p>
            <a:pPr rtl="0"/>
            <a:r>
              <a:rPr lang="fr-FR" dirty="0"/>
              <a:t>Chanel 5</a:t>
            </a:r>
          </a:p>
        </p:txBody>
      </p:sp>
      <p:pic>
        <p:nvPicPr>
          <p:cNvPr id="13" name="Espace réservé d’image 12" descr="Portrait de l’un des membres de l’équipe">
            <a:extLst>
              <a:ext uri="{FF2B5EF4-FFF2-40B4-BE49-F238E27FC236}">
                <a16:creationId xmlns:a16="http://schemas.microsoft.com/office/drawing/2014/main" id="{EC944911-7CDD-41CC-A7F0-5B0CF85D545C}"/>
              </a:ext>
              <a:ext uri="{C183D7F6-B498-43B3-948B-1728B52AA6E4}">
                <adec:decorative xmlns:adec="http://schemas.microsoft.com/office/drawing/2017/decorative" val="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4" name="Image 3" descr="Réunions professionnelles réunions au tableau blanc">
            <a:extLst>
              <a:ext uri="{FF2B5EF4-FFF2-40B4-BE49-F238E27FC236}">
                <a16:creationId xmlns:a16="http://schemas.microsoft.com/office/drawing/2014/main" id="{D5939FEE-B0BB-3B85-DFED-E23A69CA9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473" y="0"/>
            <a:ext cx="7457242" cy="6858000"/>
          </a:xfrm>
          <a:prstGeom prst="rect">
            <a:avLst/>
          </a:prstGeom>
        </p:spPr>
      </p:pic>
      <p:pic>
        <p:nvPicPr>
          <p:cNvPr id="5" name="Image 4" descr="Femme lisant dans un café">
            <a:extLst>
              <a:ext uri="{FF2B5EF4-FFF2-40B4-BE49-F238E27FC236}">
                <a16:creationId xmlns:a16="http://schemas.microsoft.com/office/drawing/2014/main" id="{3F5FFBF0-2721-7485-655B-BC84253F9652}"/>
              </a:ext>
            </a:extLst>
          </p:cNvPr>
          <p:cNvPicPr>
            <a:picLocks noChangeAspect="1"/>
          </p:cNvPicPr>
          <p:nvPr/>
        </p:nvPicPr>
        <p:blipFill rotWithShape="1">
          <a:blip r:embed="rId5">
            <a:extLst>
              <a:ext uri="{28A0092B-C50C-407E-A947-70E740481C1C}">
                <a14:useLocalDpi xmlns:a14="http://schemas.microsoft.com/office/drawing/2010/main" val="0"/>
              </a:ext>
            </a:extLst>
          </a:blip>
          <a:srcRect l="26522"/>
          <a:stretch/>
        </p:blipFill>
        <p:spPr>
          <a:xfrm>
            <a:off x="-1351474" y="0"/>
            <a:ext cx="7447473" cy="6858000"/>
          </a:xfrm>
          <a:prstGeom prst="rect">
            <a:avLst/>
          </a:prstGeom>
        </p:spPr>
      </p:pic>
      <p:sp>
        <p:nvSpPr>
          <p:cNvPr id="10" name="Espace réservé du texte 3">
            <a:extLst>
              <a:ext uri="{FF2B5EF4-FFF2-40B4-BE49-F238E27FC236}">
                <a16:creationId xmlns:a16="http://schemas.microsoft.com/office/drawing/2014/main" id="{A15F12DA-CDCC-84F6-E76F-648E6F3182CF}"/>
              </a:ext>
            </a:extLst>
          </p:cNvPr>
          <p:cNvSpPr>
            <a:spLocks noGrp="1"/>
          </p:cNvSpPr>
          <p:nvPr>
            <p:ph type="body" sz="quarter" idx="11"/>
          </p:nvPr>
        </p:nvSpPr>
        <p:spPr>
          <a:xfrm>
            <a:off x="6667499" y="3524274"/>
            <a:ext cx="5143501" cy="610863"/>
          </a:xfrm>
        </p:spPr>
        <p:txBody>
          <a:bodyPr/>
          <a:lstStyle/>
          <a:p>
            <a:r>
              <a:rPr lang="fr-FR" sz="4400" dirty="0">
                <a:solidFill>
                  <a:schemeClr val="bg1"/>
                </a:solidFill>
              </a:rPr>
              <a:t>La presse</a:t>
            </a:r>
          </a:p>
        </p:txBody>
      </p:sp>
      <p:pic>
        <p:nvPicPr>
          <p:cNvPr id="16" name="Image 15" descr="Une image contenant texte, personne, femme, pose&#10;&#10;Description générée automatiquement">
            <a:extLst>
              <a:ext uri="{FF2B5EF4-FFF2-40B4-BE49-F238E27FC236}">
                <a16:creationId xmlns:a16="http://schemas.microsoft.com/office/drawing/2014/main" id="{B801DB96-6E25-1E2E-9CD2-EA3751EB29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475" y="0"/>
            <a:ext cx="7457244" cy="6858000"/>
          </a:xfrm>
          <a:prstGeom prst="rect">
            <a:avLst/>
          </a:prstGeom>
        </p:spPr>
      </p:pic>
    </p:spTree>
    <p:extLst>
      <p:ext uri="{BB962C8B-B14F-4D97-AF65-F5344CB8AC3E}">
        <p14:creationId xmlns:p14="http://schemas.microsoft.com/office/powerpoint/2010/main" val="408437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42DBDA2-8BA5-FC73-E83B-0DC996D6C9BF}"/>
              </a:ext>
            </a:extLst>
          </p:cNvPr>
          <p:cNvSpPr>
            <a:spLocks noGrp="1"/>
          </p:cNvSpPr>
          <p:nvPr>
            <p:ph type="title"/>
          </p:nvPr>
        </p:nvSpPr>
        <p:spPr/>
        <p:txBody>
          <a:bodyPr>
            <a:normAutofit/>
          </a:bodyPr>
          <a:lstStyle/>
          <a:p>
            <a:r>
              <a:rPr lang="fr-FR" dirty="0"/>
              <a:t>Chanel 5</a:t>
            </a:r>
          </a:p>
        </p:txBody>
      </p:sp>
      <p:sp>
        <p:nvSpPr>
          <p:cNvPr id="4" name="Espace réservé du texte 3">
            <a:extLst>
              <a:ext uri="{FF2B5EF4-FFF2-40B4-BE49-F238E27FC236}">
                <a16:creationId xmlns:a16="http://schemas.microsoft.com/office/drawing/2014/main" id="{7FA934DD-E6CE-2489-AC2C-3A39F261A089}"/>
              </a:ext>
            </a:extLst>
          </p:cNvPr>
          <p:cNvSpPr>
            <a:spLocks noGrp="1"/>
          </p:cNvSpPr>
          <p:nvPr>
            <p:ph type="body" sz="quarter" idx="11"/>
          </p:nvPr>
        </p:nvSpPr>
        <p:spPr>
          <a:xfrm>
            <a:off x="952499" y="2289363"/>
            <a:ext cx="5143501" cy="2795232"/>
          </a:xfrm>
        </p:spPr>
        <p:txBody>
          <a:bodyPr/>
          <a:lstStyle/>
          <a:p>
            <a:r>
              <a:rPr lang="fr-FR" sz="4400" dirty="0"/>
              <a:t>L’affichage</a:t>
            </a:r>
          </a:p>
        </p:txBody>
      </p:sp>
      <p:sp>
        <p:nvSpPr>
          <p:cNvPr id="7" name="Espace réservé du numéro de diapositive 6">
            <a:extLst>
              <a:ext uri="{FF2B5EF4-FFF2-40B4-BE49-F238E27FC236}">
                <a16:creationId xmlns:a16="http://schemas.microsoft.com/office/drawing/2014/main" id="{4EA58E9B-1810-4527-1E95-004C2E564344}"/>
              </a:ext>
            </a:extLst>
          </p:cNvPr>
          <p:cNvSpPr>
            <a:spLocks noGrp="1"/>
          </p:cNvSpPr>
          <p:nvPr>
            <p:ph type="sldNum" sz="quarter" idx="16"/>
          </p:nvPr>
        </p:nvSpPr>
        <p:spPr/>
        <p:txBody>
          <a:bodyPr/>
          <a:lstStyle/>
          <a:p>
            <a:pPr rtl="0"/>
            <a:fld id="{294A09A9-5501-47C1-A89A-A340965A2BE2}" type="slidenum">
              <a:rPr lang="fr-FR" noProof="0" smtClean="0"/>
              <a:pPr rtl="0"/>
              <a:t>13</a:t>
            </a:fld>
            <a:endParaRPr lang="fr-FR" noProof="0" dirty="0"/>
          </a:p>
        </p:txBody>
      </p:sp>
      <p:pic>
        <p:nvPicPr>
          <p:cNvPr id="10" name="Espace réservé pour une image  9" descr="Une image contenant texte, magasin&#10;&#10;Description générée automatiquement">
            <a:extLst>
              <a:ext uri="{FF2B5EF4-FFF2-40B4-BE49-F238E27FC236}">
                <a16:creationId xmlns:a16="http://schemas.microsoft.com/office/drawing/2014/main" id="{F550018D-46E4-4272-9468-3E5AB9FCBFB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570" b="10570"/>
          <a:stretch>
            <a:fillRect/>
          </a:stretch>
        </p:blipFill>
        <p:spPr/>
      </p:pic>
    </p:spTree>
    <p:extLst>
      <p:ext uri="{BB962C8B-B14F-4D97-AF65-F5344CB8AC3E}">
        <p14:creationId xmlns:p14="http://schemas.microsoft.com/office/powerpoint/2010/main" val="3288700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964022" y="2476500"/>
            <a:ext cx="8597228" cy="3289971"/>
          </a:xfrm>
        </p:spPr>
        <p:txBody>
          <a:bodyPr rtlCol="0">
            <a:normAutofit fontScale="90000"/>
          </a:bodyPr>
          <a:lstStyle/>
          <a:p>
            <a:pPr rtl="0"/>
            <a:r>
              <a:rPr lang="fr-FR" sz="3600" dirty="0"/>
              <a:t>Les supports hors médias</a:t>
            </a:r>
            <a:br>
              <a:rPr lang="fr-FR" sz="3600" dirty="0"/>
            </a:br>
            <a:r>
              <a:rPr lang="fr-FR" sz="3600" dirty="0"/>
              <a:t>- Les plaquettes commerciales</a:t>
            </a:r>
            <a:br>
              <a:rPr lang="fr-FR" sz="3600" dirty="0"/>
            </a:br>
            <a:r>
              <a:rPr lang="fr-FR" sz="3600" dirty="0"/>
              <a:t>- La PLV</a:t>
            </a:r>
            <a:br>
              <a:rPr lang="fr-FR" sz="3600" dirty="0"/>
            </a:br>
            <a:r>
              <a:rPr lang="fr-FR" sz="3600" dirty="0"/>
              <a:t>- Les documents administratifs de l’entreprise</a:t>
            </a:r>
            <a:br>
              <a:rPr lang="fr-FR" sz="3600" dirty="0"/>
            </a:br>
            <a:r>
              <a:rPr lang="fr-FR" sz="3600" dirty="0"/>
              <a:t>- Les brochures ou les catalogues</a:t>
            </a:r>
            <a:br>
              <a:rPr lang="fr-FR" sz="3600" dirty="0"/>
            </a:br>
            <a:br>
              <a:rPr lang="fr-FR" dirty="0"/>
            </a:br>
            <a:endParaRPr lang="fr-FR" dirty="0"/>
          </a:p>
        </p:txBody>
      </p:sp>
    </p:spTree>
    <p:extLst>
      <p:ext uri="{BB962C8B-B14F-4D97-AF65-F5344CB8AC3E}">
        <p14:creationId xmlns:p14="http://schemas.microsoft.com/office/powerpoint/2010/main" val="3630397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964022" y="2476500"/>
            <a:ext cx="8597228" cy="3289971"/>
          </a:xfrm>
        </p:spPr>
        <p:txBody>
          <a:bodyPr rtlCol="0">
            <a:normAutofit fontScale="90000"/>
          </a:bodyPr>
          <a:lstStyle/>
          <a:p>
            <a:pPr rtl="0"/>
            <a:r>
              <a:rPr lang="fr-FR" sz="3600" dirty="0"/>
              <a:t>Les supports hors médias</a:t>
            </a:r>
            <a:br>
              <a:rPr lang="fr-FR" sz="3600" dirty="0"/>
            </a:br>
            <a:r>
              <a:rPr lang="fr-FR" sz="3600" dirty="0"/>
              <a:t>- Les kakémonos, les totems,…</a:t>
            </a:r>
            <a:br>
              <a:rPr lang="fr-FR" sz="3600" dirty="0"/>
            </a:br>
            <a:r>
              <a:rPr lang="fr-FR" sz="3600" dirty="0"/>
              <a:t>- L’habillage publicitaire (véhicules,…)</a:t>
            </a:r>
            <a:br>
              <a:rPr lang="fr-FR" sz="3600" dirty="0"/>
            </a:br>
            <a:r>
              <a:rPr lang="fr-FR" sz="3600" dirty="0"/>
              <a:t>- Les cartes de visite</a:t>
            </a:r>
            <a:br>
              <a:rPr lang="fr-FR" sz="3600" dirty="0"/>
            </a:br>
            <a:r>
              <a:rPr lang="fr-FR" sz="3600" dirty="0"/>
              <a:t>- Les goodies (stylos, clés USB, briquets,…)</a:t>
            </a:r>
            <a:br>
              <a:rPr lang="fr-FR" sz="3600" dirty="0"/>
            </a:br>
            <a:r>
              <a:rPr lang="fr-FR" sz="3600" dirty="0"/>
              <a:t>- Les flyers</a:t>
            </a:r>
            <a:br>
              <a:rPr lang="fr-FR" sz="3600" dirty="0"/>
            </a:br>
            <a:br>
              <a:rPr lang="fr-FR" dirty="0"/>
            </a:br>
            <a:endParaRPr lang="fr-FR" dirty="0"/>
          </a:p>
        </p:txBody>
      </p:sp>
    </p:spTree>
    <p:extLst>
      <p:ext uri="{BB962C8B-B14F-4D97-AF65-F5344CB8AC3E}">
        <p14:creationId xmlns:p14="http://schemas.microsoft.com/office/powerpoint/2010/main" val="2233818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964022" y="2476500"/>
            <a:ext cx="8597228" cy="3289971"/>
          </a:xfrm>
        </p:spPr>
        <p:txBody>
          <a:bodyPr rtlCol="0">
            <a:normAutofit/>
          </a:bodyPr>
          <a:lstStyle/>
          <a:p>
            <a:pPr rtl="0"/>
            <a:r>
              <a:rPr lang="fr-FR" sz="3200" dirty="0"/>
              <a:t>Les supports hors médias</a:t>
            </a:r>
            <a:br>
              <a:rPr lang="fr-FR" sz="3200" dirty="0"/>
            </a:br>
            <a:r>
              <a:rPr lang="fr-FR" sz="3200" dirty="0"/>
              <a:t>- Internet / Site web / les applis /les réseaux sociaux</a:t>
            </a:r>
            <a:br>
              <a:rPr lang="fr-FR" sz="3200" dirty="0"/>
            </a:br>
            <a:r>
              <a:rPr lang="fr-FR" sz="3600" dirty="0"/>
              <a:t>- Le sponsoring ou le mécénat</a:t>
            </a:r>
            <a:br>
              <a:rPr lang="fr-FR" dirty="0"/>
            </a:br>
            <a:endParaRPr lang="fr-FR" dirty="0"/>
          </a:p>
        </p:txBody>
      </p:sp>
    </p:spTree>
    <p:extLst>
      <p:ext uri="{BB962C8B-B14F-4D97-AF65-F5344CB8AC3E}">
        <p14:creationId xmlns:p14="http://schemas.microsoft.com/office/powerpoint/2010/main" val="2070529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42DBDA2-8BA5-FC73-E83B-0DC996D6C9BF}"/>
              </a:ext>
            </a:extLst>
          </p:cNvPr>
          <p:cNvSpPr>
            <a:spLocks noGrp="1"/>
          </p:cNvSpPr>
          <p:nvPr>
            <p:ph type="title"/>
          </p:nvPr>
        </p:nvSpPr>
        <p:spPr/>
        <p:txBody>
          <a:bodyPr>
            <a:normAutofit/>
          </a:bodyPr>
          <a:lstStyle/>
          <a:p>
            <a:r>
              <a:rPr lang="fr-FR" dirty="0"/>
              <a:t>Décathlon</a:t>
            </a:r>
          </a:p>
        </p:txBody>
      </p:sp>
      <p:sp>
        <p:nvSpPr>
          <p:cNvPr id="4" name="Espace réservé du texte 3">
            <a:extLst>
              <a:ext uri="{FF2B5EF4-FFF2-40B4-BE49-F238E27FC236}">
                <a16:creationId xmlns:a16="http://schemas.microsoft.com/office/drawing/2014/main" id="{7FA934DD-E6CE-2489-AC2C-3A39F261A089}"/>
              </a:ext>
            </a:extLst>
          </p:cNvPr>
          <p:cNvSpPr>
            <a:spLocks noGrp="1"/>
          </p:cNvSpPr>
          <p:nvPr>
            <p:ph type="body" sz="quarter" idx="11"/>
          </p:nvPr>
        </p:nvSpPr>
        <p:spPr>
          <a:xfrm>
            <a:off x="952499" y="2289363"/>
            <a:ext cx="5143501" cy="2795232"/>
          </a:xfrm>
        </p:spPr>
        <p:txBody>
          <a:bodyPr/>
          <a:lstStyle/>
          <a:p>
            <a:r>
              <a:rPr lang="fr-FR" sz="4400" dirty="0"/>
              <a:t>Les plaquette commerciales ou descriptifs produits</a:t>
            </a:r>
          </a:p>
        </p:txBody>
      </p:sp>
      <p:sp>
        <p:nvSpPr>
          <p:cNvPr id="7" name="Espace réservé du numéro de diapositive 6">
            <a:extLst>
              <a:ext uri="{FF2B5EF4-FFF2-40B4-BE49-F238E27FC236}">
                <a16:creationId xmlns:a16="http://schemas.microsoft.com/office/drawing/2014/main" id="{4EA58E9B-1810-4527-1E95-004C2E564344}"/>
              </a:ext>
            </a:extLst>
          </p:cNvPr>
          <p:cNvSpPr>
            <a:spLocks noGrp="1"/>
          </p:cNvSpPr>
          <p:nvPr>
            <p:ph type="sldNum" sz="quarter" idx="16"/>
          </p:nvPr>
        </p:nvSpPr>
        <p:spPr/>
        <p:txBody>
          <a:bodyPr/>
          <a:lstStyle/>
          <a:p>
            <a:pPr rtl="0"/>
            <a:fld id="{294A09A9-5501-47C1-A89A-A340965A2BE2}" type="slidenum">
              <a:rPr lang="fr-FR" noProof="0" smtClean="0"/>
              <a:pPr rtl="0"/>
              <a:t>17</a:t>
            </a:fld>
            <a:endParaRPr lang="fr-FR" noProof="0" dirty="0"/>
          </a:p>
        </p:txBody>
      </p:sp>
      <p:pic>
        <p:nvPicPr>
          <p:cNvPr id="13" name="Espace réservé pour une image  12">
            <a:extLst>
              <a:ext uri="{FF2B5EF4-FFF2-40B4-BE49-F238E27FC236}">
                <a16:creationId xmlns:a16="http://schemas.microsoft.com/office/drawing/2014/main" id="{E9DD0DFC-1FE7-A0EB-46E3-11E4FC313FE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994" r="25994"/>
          <a:stretch>
            <a:fillRect/>
          </a:stretch>
        </p:blipFill>
        <p:spPr/>
      </p:pic>
    </p:spTree>
    <p:extLst>
      <p:ext uri="{BB962C8B-B14F-4D97-AF65-F5344CB8AC3E}">
        <p14:creationId xmlns:p14="http://schemas.microsoft.com/office/powerpoint/2010/main" val="1849904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F3D98-3C30-4CFC-8643-C81E829C8C25}"/>
              </a:ext>
            </a:extLst>
          </p:cNvPr>
          <p:cNvSpPr>
            <a:spLocks noGrp="1"/>
          </p:cNvSpPr>
          <p:nvPr>
            <p:ph type="title"/>
          </p:nvPr>
        </p:nvSpPr>
        <p:spPr/>
        <p:txBody>
          <a:bodyPr rtlCol="0"/>
          <a:lstStyle/>
          <a:p>
            <a:pPr rtl="0"/>
            <a:r>
              <a:rPr lang="fr-FR" dirty="0"/>
              <a:t>Décathlon</a:t>
            </a:r>
          </a:p>
        </p:txBody>
      </p:sp>
      <p:sp>
        <p:nvSpPr>
          <p:cNvPr id="10" name="Espace réservé du texte 3">
            <a:extLst>
              <a:ext uri="{FF2B5EF4-FFF2-40B4-BE49-F238E27FC236}">
                <a16:creationId xmlns:a16="http://schemas.microsoft.com/office/drawing/2014/main" id="{A15F12DA-CDCC-84F6-E76F-648E6F3182CF}"/>
              </a:ext>
            </a:extLst>
          </p:cNvPr>
          <p:cNvSpPr>
            <a:spLocks noGrp="1"/>
          </p:cNvSpPr>
          <p:nvPr>
            <p:ph type="body" sz="quarter" idx="11"/>
          </p:nvPr>
        </p:nvSpPr>
        <p:spPr>
          <a:xfrm>
            <a:off x="6907624" y="3614215"/>
            <a:ext cx="1756692" cy="610863"/>
          </a:xfrm>
        </p:spPr>
        <p:txBody>
          <a:bodyPr/>
          <a:lstStyle/>
          <a:p>
            <a:r>
              <a:rPr lang="fr-FR" sz="4400" dirty="0">
                <a:solidFill>
                  <a:schemeClr val="bg1"/>
                </a:solidFill>
              </a:rPr>
              <a:t>La PLV</a:t>
            </a:r>
          </a:p>
        </p:txBody>
      </p:sp>
      <p:pic>
        <p:nvPicPr>
          <p:cNvPr id="14" name="Espace réservé pour une image  13" descr="Une image contenant texte, intérieur, sol, aéroport&#10;&#10;Description générée automatiquement">
            <a:extLst>
              <a:ext uri="{FF2B5EF4-FFF2-40B4-BE49-F238E27FC236}">
                <a16:creationId xmlns:a16="http://schemas.microsoft.com/office/drawing/2014/main" id="{C13C7226-9E79-F647-D820-777152B668F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81" r="16681"/>
          <a:stretch>
            <a:fillRect/>
          </a:stretch>
        </p:blipFill>
        <p:spPr/>
      </p:pic>
    </p:spTree>
    <p:extLst>
      <p:ext uri="{BB962C8B-B14F-4D97-AF65-F5344CB8AC3E}">
        <p14:creationId xmlns:p14="http://schemas.microsoft.com/office/powerpoint/2010/main" val="4053620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42DBDA2-8BA5-FC73-E83B-0DC996D6C9BF}"/>
              </a:ext>
            </a:extLst>
          </p:cNvPr>
          <p:cNvSpPr>
            <a:spLocks noGrp="1"/>
          </p:cNvSpPr>
          <p:nvPr>
            <p:ph type="title"/>
          </p:nvPr>
        </p:nvSpPr>
        <p:spPr/>
        <p:txBody>
          <a:bodyPr>
            <a:normAutofit/>
          </a:bodyPr>
          <a:lstStyle/>
          <a:p>
            <a:r>
              <a:rPr lang="fr-FR" dirty="0"/>
              <a:t>Décathlon</a:t>
            </a:r>
          </a:p>
        </p:txBody>
      </p:sp>
      <p:sp>
        <p:nvSpPr>
          <p:cNvPr id="4" name="Espace réservé du texte 3">
            <a:extLst>
              <a:ext uri="{FF2B5EF4-FFF2-40B4-BE49-F238E27FC236}">
                <a16:creationId xmlns:a16="http://schemas.microsoft.com/office/drawing/2014/main" id="{7FA934DD-E6CE-2489-AC2C-3A39F261A089}"/>
              </a:ext>
            </a:extLst>
          </p:cNvPr>
          <p:cNvSpPr>
            <a:spLocks noGrp="1"/>
          </p:cNvSpPr>
          <p:nvPr>
            <p:ph type="body" sz="quarter" idx="11"/>
          </p:nvPr>
        </p:nvSpPr>
        <p:spPr>
          <a:xfrm>
            <a:off x="952499" y="2289363"/>
            <a:ext cx="5143501" cy="2795232"/>
          </a:xfrm>
        </p:spPr>
        <p:txBody>
          <a:bodyPr/>
          <a:lstStyle/>
          <a:p>
            <a:r>
              <a:rPr lang="fr-FR" sz="4400" dirty="0"/>
              <a:t>Le rapport annuel</a:t>
            </a:r>
          </a:p>
        </p:txBody>
      </p:sp>
      <p:sp>
        <p:nvSpPr>
          <p:cNvPr id="7" name="Espace réservé du numéro de diapositive 6">
            <a:extLst>
              <a:ext uri="{FF2B5EF4-FFF2-40B4-BE49-F238E27FC236}">
                <a16:creationId xmlns:a16="http://schemas.microsoft.com/office/drawing/2014/main" id="{4EA58E9B-1810-4527-1E95-004C2E564344}"/>
              </a:ext>
            </a:extLst>
          </p:cNvPr>
          <p:cNvSpPr>
            <a:spLocks noGrp="1"/>
          </p:cNvSpPr>
          <p:nvPr>
            <p:ph type="sldNum" sz="quarter" idx="16"/>
          </p:nvPr>
        </p:nvSpPr>
        <p:spPr/>
        <p:txBody>
          <a:bodyPr/>
          <a:lstStyle/>
          <a:p>
            <a:pPr rtl="0"/>
            <a:fld id="{294A09A9-5501-47C1-A89A-A340965A2BE2}" type="slidenum">
              <a:rPr lang="fr-FR" noProof="0" smtClean="0"/>
              <a:pPr rtl="0"/>
              <a:t>19</a:t>
            </a:fld>
            <a:endParaRPr lang="fr-FR" noProof="0" dirty="0"/>
          </a:p>
        </p:txBody>
      </p:sp>
      <p:pic>
        <p:nvPicPr>
          <p:cNvPr id="8" name="Espace réservé pour une image  7">
            <a:extLst>
              <a:ext uri="{FF2B5EF4-FFF2-40B4-BE49-F238E27FC236}">
                <a16:creationId xmlns:a16="http://schemas.microsoft.com/office/drawing/2014/main" id="{A7CC0417-09EB-514D-8AC5-9FB85D6613B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580" r="20580"/>
          <a:stretch>
            <a:fillRect/>
          </a:stretch>
        </p:blipFill>
        <p:spPr/>
      </p:pic>
    </p:spTree>
    <p:extLst>
      <p:ext uri="{BB962C8B-B14F-4D97-AF65-F5344CB8AC3E}">
        <p14:creationId xmlns:p14="http://schemas.microsoft.com/office/powerpoint/2010/main" val="3845105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4756-A790-C845-A85F-35391529E591}"/>
              </a:ext>
            </a:extLst>
          </p:cNvPr>
          <p:cNvSpPr>
            <a:spLocks noGrp="1"/>
          </p:cNvSpPr>
          <p:nvPr>
            <p:ph type="title"/>
          </p:nvPr>
        </p:nvSpPr>
        <p:spPr>
          <a:xfrm>
            <a:off x="964023" y="879063"/>
            <a:ext cx="4941477" cy="610863"/>
          </a:xfrm>
        </p:spPr>
        <p:txBody>
          <a:bodyPr rtlCol="0"/>
          <a:lstStyle/>
          <a:p>
            <a:pPr rtl="0"/>
            <a:r>
              <a:rPr lang="fr-FR" dirty="0"/>
              <a:t>Les séances</a:t>
            </a:r>
          </a:p>
        </p:txBody>
      </p:sp>
      <p:sp>
        <p:nvSpPr>
          <p:cNvPr id="4" name="Espace réservé du texte 3">
            <a:extLst>
              <a:ext uri="{FF2B5EF4-FFF2-40B4-BE49-F238E27FC236}">
                <a16:creationId xmlns:a16="http://schemas.microsoft.com/office/drawing/2014/main" id="{C7EC6698-132B-1143-A2A9-00A97D9572D8}"/>
              </a:ext>
            </a:extLst>
          </p:cNvPr>
          <p:cNvSpPr>
            <a:spLocks noGrp="1"/>
          </p:cNvSpPr>
          <p:nvPr>
            <p:ph type="body" sz="quarter" idx="14"/>
          </p:nvPr>
        </p:nvSpPr>
        <p:spPr>
          <a:xfrm>
            <a:off x="952500" y="2209800"/>
            <a:ext cx="2133600" cy="369332"/>
          </a:xfrm>
        </p:spPr>
        <p:txBody>
          <a:bodyPr rtlCol="0"/>
          <a:lstStyle/>
          <a:p>
            <a:pPr rtl="0"/>
            <a:r>
              <a:rPr lang="fr-FR" dirty="0"/>
              <a:t>01. Présentation &amp; bases</a:t>
            </a:r>
          </a:p>
        </p:txBody>
      </p:sp>
      <p:sp>
        <p:nvSpPr>
          <p:cNvPr id="3" name="Espace réservé au texte 2">
            <a:extLst>
              <a:ext uri="{FF2B5EF4-FFF2-40B4-BE49-F238E27FC236}">
                <a16:creationId xmlns:a16="http://schemas.microsoft.com/office/drawing/2014/main" id="{91AA5D8C-0134-F046-A548-3465F817747C}"/>
              </a:ext>
            </a:extLst>
          </p:cNvPr>
          <p:cNvSpPr>
            <a:spLocks noGrp="1"/>
          </p:cNvSpPr>
          <p:nvPr>
            <p:ph type="body" sz="quarter" idx="13"/>
          </p:nvPr>
        </p:nvSpPr>
        <p:spPr>
          <a:xfrm>
            <a:off x="952500" y="2818295"/>
            <a:ext cx="2133600" cy="750517"/>
          </a:xfrm>
        </p:spPr>
        <p:txBody>
          <a:bodyPr rtlCol="0"/>
          <a:lstStyle/>
          <a:p>
            <a:pPr rtl="0"/>
            <a:r>
              <a:rPr lang="fr-FR" dirty="0"/>
              <a:t>Présentation de la stratégie rédactionnelle et informationnelle</a:t>
            </a:r>
          </a:p>
          <a:p>
            <a:pPr rtl="0"/>
            <a:r>
              <a:rPr lang="fr-FR" dirty="0"/>
              <a:t>Connaitre les bases de l’écriture journalistique.</a:t>
            </a:r>
          </a:p>
        </p:txBody>
      </p:sp>
      <p:sp>
        <p:nvSpPr>
          <p:cNvPr id="6" name="Espace réservé du texte 5">
            <a:extLst>
              <a:ext uri="{FF2B5EF4-FFF2-40B4-BE49-F238E27FC236}">
                <a16:creationId xmlns:a16="http://schemas.microsoft.com/office/drawing/2014/main" id="{C0015C52-08ED-464E-B7E8-24892D9C1319}"/>
              </a:ext>
            </a:extLst>
          </p:cNvPr>
          <p:cNvSpPr>
            <a:spLocks noGrp="1"/>
          </p:cNvSpPr>
          <p:nvPr>
            <p:ph type="body" sz="quarter" idx="16"/>
          </p:nvPr>
        </p:nvSpPr>
        <p:spPr>
          <a:xfrm>
            <a:off x="3663042" y="2209800"/>
            <a:ext cx="2128157" cy="608496"/>
          </a:xfrm>
        </p:spPr>
        <p:txBody>
          <a:bodyPr rtlCol="0"/>
          <a:lstStyle/>
          <a:p>
            <a:pPr rtl="0"/>
            <a:r>
              <a:rPr lang="fr-FR" dirty="0"/>
              <a:t>02. Supports de communication &amp; ligne éditoriale</a:t>
            </a:r>
          </a:p>
        </p:txBody>
      </p:sp>
      <p:sp>
        <p:nvSpPr>
          <p:cNvPr id="5" name="Espace réservé du texte 4">
            <a:extLst>
              <a:ext uri="{FF2B5EF4-FFF2-40B4-BE49-F238E27FC236}">
                <a16:creationId xmlns:a16="http://schemas.microsoft.com/office/drawing/2014/main" id="{6979C7D4-91CF-6443-91D5-65DC860B407D}"/>
              </a:ext>
            </a:extLst>
          </p:cNvPr>
          <p:cNvSpPr>
            <a:spLocks noGrp="1"/>
          </p:cNvSpPr>
          <p:nvPr>
            <p:ph type="body" sz="quarter" idx="15"/>
          </p:nvPr>
        </p:nvSpPr>
        <p:spPr>
          <a:xfrm>
            <a:off x="3663042" y="3079288"/>
            <a:ext cx="2128157" cy="750517"/>
          </a:xfrm>
        </p:spPr>
        <p:txBody>
          <a:bodyPr rtlCol="0"/>
          <a:lstStyle/>
          <a:p>
            <a:pPr rtl="0"/>
            <a:r>
              <a:rPr lang="fr-FR" dirty="0"/>
              <a:t>Les supports internes et externes à l’entreprise </a:t>
            </a:r>
          </a:p>
          <a:p>
            <a:pPr rtl="0"/>
            <a:r>
              <a:rPr lang="fr-FR" dirty="0"/>
              <a:t>A quoi sert une ligne éditoriale </a:t>
            </a:r>
          </a:p>
        </p:txBody>
      </p:sp>
      <p:sp>
        <p:nvSpPr>
          <p:cNvPr id="8" name="Espace réservé du texte 7">
            <a:extLst>
              <a:ext uri="{FF2B5EF4-FFF2-40B4-BE49-F238E27FC236}">
                <a16:creationId xmlns:a16="http://schemas.microsoft.com/office/drawing/2014/main" id="{B32B0C1D-C221-7C47-B7D6-77E7BDB41749}"/>
              </a:ext>
            </a:extLst>
          </p:cNvPr>
          <p:cNvSpPr>
            <a:spLocks noGrp="1"/>
          </p:cNvSpPr>
          <p:nvPr>
            <p:ph type="body" sz="quarter" idx="20"/>
          </p:nvPr>
        </p:nvSpPr>
        <p:spPr>
          <a:xfrm>
            <a:off x="952500" y="4522803"/>
            <a:ext cx="2133600" cy="369332"/>
          </a:xfrm>
        </p:spPr>
        <p:txBody>
          <a:bodyPr rtlCol="0"/>
          <a:lstStyle/>
          <a:p>
            <a:pPr rtl="0"/>
            <a:r>
              <a:rPr lang="fr-FR" dirty="0"/>
              <a:t>03. La charte éditoriale</a:t>
            </a:r>
          </a:p>
        </p:txBody>
      </p:sp>
      <p:sp>
        <p:nvSpPr>
          <p:cNvPr id="7" name="Espace réservé du texte 6">
            <a:extLst>
              <a:ext uri="{FF2B5EF4-FFF2-40B4-BE49-F238E27FC236}">
                <a16:creationId xmlns:a16="http://schemas.microsoft.com/office/drawing/2014/main" id="{3E1C152D-1AA6-9242-B5C9-B06EEE4F9661}"/>
              </a:ext>
            </a:extLst>
          </p:cNvPr>
          <p:cNvSpPr>
            <a:spLocks noGrp="1"/>
          </p:cNvSpPr>
          <p:nvPr>
            <p:ph type="body" sz="quarter" idx="19"/>
          </p:nvPr>
        </p:nvSpPr>
        <p:spPr>
          <a:xfrm>
            <a:off x="952500" y="5131298"/>
            <a:ext cx="2133600" cy="750517"/>
          </a:xfrm>
        </p:spPr>
        <p:txBody>
          <a:bodyPr rtlCol="0"/>
          <a:lstStyle/>
          <a:p>
            <a:pPr rtl="0"/>
            <a:r>
              <a:rPr lang="fr-FR" sz="1100" dirty="0"/>
              <a:t>Définition, territoire d’expression, éléments de langage</a:t>
            </a:r>
          </a:p>
          <a:p>
            <a:pPr rtl="0"/>
            <a:r>
              <a:rPr lang="fr-FR" sz="1100" dirty="0"/>
              <a:t>Les différents supports</a:t>
            </a:r>
          </a:p>
          <a:p>
            <a:pPr rtl="0"/>
            <a:r>
              <a:rPr lang="fr-FR" sz="1050" dirty="0"/>
              <a:t>Charte iconographique</a:t>
            </a:r>
          </a:p>
        </p:txBody>
      </p:sp>
      <p:sp>
        <p:nvSpPr>
          <p:cNvPr id="10" name="Espace réservé du texte 9">
            <a:extLst>
              <a:ext uri="{FF2B5EF4-FFF2-40B4-BE49-F238E27FC236}">
                <a16:creationId xmlns:a16="http://schemas.microsoft.com/office/drawing/2014/main" id="{69BD3932-D1D0-1045-BD96-8B26F11B8515}"/>
              </a:ext>
            </a:extLst>
          </p:cNvPr>
          <p:cNvSpPr>
            <a:spLocks noGrp="1"/>
          </p:cNvSpPr>
          <p:nvPr>
            <p:ph type="body" sz="quarter" idx="22"/>
          </p:nvPr>
        </p:nvSpPr>
        <p:spPr>
          <a:xfrm>
            <a:off x="3663042" y="4522803"/>
            <a:ext cx="2128157" cy="369332"/>
          </a:xfrm>
        </p:spPr>
        <p:txBody>
          <a:bodyPr rtlCol="0"/>
          <a:lstStyle/>
          <a:p>
            <a:pPr rtl="0"/>
            <a:r>
              <a:rPr lang="fr-FR" dirty="0"/>
              <a:t>04. Le planning éditorial</a:t>
            </a:r>
          </a:p>
        </p:txBody>
      </p:sp>
      <p:sp>
        <p:nvSpPr>
          <p:cNvPr id="9" name="Espace réservé du texte 8">
            <a:extLst>
              <a:ext uri="{FF2B5EF4-FFF2-40B4-BE49-F238E27FC236}">
                <a16:creationId xmlns:a16="http://schemas.microsoft.com/office/drawing/2014/main" id="{38FB4732-AB07-C54D-AF44-F8ADB6D2B8B6}"/>
              </a:ext>
            </a:extLst>
          </p:cNvPr>
          <p:cNvSpPr>
            <a:spLocks noGrp="1"/>
          </p:cNvSpPr>
          <p:nvPr>
            <p:ph type="body" sz="quarter" idx="21"/>
          </p:nvPr>
        </p:nvSpPr>
        <p:spPr>
          <a:xfrm>
            <a:off x="3663042" y="5131298"/>
            <a:ext cx="2128157" cy="750517"/>
          </a:xfrm>
        </p:spPr>
        <p:txBody>
          <a:bodyPr rtlCol="0"/>
          <a:lstStyle/>
          <a:p>
            <a:pPr rtl="0"/>
            <a:r>
              <a:rPr lang="fr-FR" sz="1100" dirty="0"/>
              <a:t>Définition &amp; avantages</a:t>
            </a:r>
          </a:p>
          <a:p>
            <a:pPr rtl="0"/>
            <a:r>
              <a:rPr lang="fr-FR" sz="1100" dirty="0"/>
              <a:t>Comment crée un planning</a:t>
            </a:r>
          </a:p>
          <a:p>
            <a:pPr rtl="0"/>
            <a:r>
              <a:rPr lang="fr-FR" sz="1100" dirty="0"/>
              <a:t>Les contenus</a:t>
            </a:r>
          </a:p>
          <a:p>
            <a:pPr rtl="0"/>
            <a:r>
              <a:rPr lang="fr-FR" sz="1100" dirty="0"/>
              <a:t>Les outils</a:t>
            </a:r>
          </a:p>
        </p:txBody>
      </p:sp>
      <p:sp>
        <p:nvSpPr>
          <p:cNvPr id="12" name="Espace réservé du texte 11">
            <a:extLst>
              <a:ext uri="{FF2B5EF4-FFF2-40B4-BE49-F238E27FC236}">
                <a16:creationId xmlns:a16="http://schemas.microsoft.com/office/drawing/2014/main" id="{B115086E-2AC3-4F4D-8F85-104CFA64FECF}"/>
              </a:ext>
            </a:extLst>
          </p:cNvPr>
          <p:cNvSpPr>
            <a:spLocks noGrp="1"/>
          </p:cNvSpPr>
          <p:nvPr>
            <p:ph type="body" sz="quarter" idx="24"/>
          </p:nvPr>
        </p:nvSpPr>
        <p:spPr>
          <a:xfrm>
            <a:off x="6367054" y="4522803"/>
            <a:ext cx="2129245" cy="369332"/>
          </a:xfrm>
        </p:spPr>
        <p:txBody>
          <a:bodyPr rtlCol="0"/>
          <a:lstStyle/>
          <a:p>
            <a:pPr rtl="0"/>
            <a:r>
              <a:rPr lang="fr-FR" dirty="0"/>
              <a:t>05. La rédaction sur le web</a:t>
            </a:r>
          </a:p>
        </p:txBody>
      </p:sp>
      <p:sp>
        <p:nvSpPr>
          <p:cNvPr id="11" name="Espace réservé du texte 10">
            <a:extLst>
              <a:ext uri="{FF2B5EF4-FFF2-40B4-BE49-F238E27FC236}">
                <a16:creationId xmlns:a16="http://schemas.microsoft.com/office/drawing/2014/main" id="{7F247A08-A350-EF44-9F10-FC72B5466602}"/>
              </a:ext>
            </a:extLst>
          </p:cNvPr>
          <p:cNvSpPr>
            <a:spLocks noGrp="1"/>
          </p:cNvSpPr>
          <p:nvPr>
            <p:ph type="body" sz="quarter" idx="23"/>
          </p:nvPr>
        </p:nvSpPr>
        <p:spPr>
          <a:xfrm>
            <a:off x="6367054" y="5131298"/>
            <a:ext cx="2129245" cy="750517"/>
          </a:xfrm>
        </p:spPr>
        <p:txBody>
          <a:bodyPr rtlCol="0"/>
          <a:lstStyle/>
          <a:p>
            <a:pPr rtl="0"/>
            <a:r>
              <a:rPr lang="fr-FR" dirty="0"/>
              <a:t>Les spécificités</a:t>
            </a:r>
          </a:p>
          <a:p>
            <a:pPr rtl="0"/>
            <a:r>
              <a:rPr lang="fr-FR" dirty="0"/>
              <a:t>Les supports, le SEO, le Snacking</a:t>
            </a:r>
          </a:p>
        </p:txBody>
      </p:sp>
      <p:sp>
        <p:nvSpPr>
          <p:cNvPr id="15" name="Espace réservé du numéro de diapositive 14">
            <a:extLst>
              <a:ext uri="{FF2B5EF4-FFF2-40B4-BE49-F238E27FC236}">
                <a16:creationId xmlns:a16="http://schemas.microsoft.com/office/drawing/2014/main" id="{329469AE-B59A-AA41-9085-106D011808F5}"/>
              </a:ext>
            </a:extLst>
          </p:cNvPr>
          <p:cNvSpPr>
            <a:spLocks noGrp="1"/>
          </p:cNvSpPr>
          <p:nvPr>
            <p:ph type="sldNum" sz="quarter" idx="27"/>
          </p:nvPr>
        </p:nvSpPr>
        <p:spPr>
          <a:xfrm>
            <a:off x="971550" y="6332220"/>
            <a:ext cx="523240" cy="247651"/>
          </a:xfrm>
        </p:spPr>
        <p:txBody>
          <a:bodyPr rtlCol="0"/>
          <a:lstStyle/>
          <a:p>
            <a:pPr rtl="0"/>
            <a:fld id="{294A09A9-5501-47C1-A89A-A340965A2BE2}" type="slidenum">
              <a:rPr lang="fr-FR" smtClean="0"/>
              <a:pPr/>
              <a:t>2</a:t>
            </a:fld>
            <a:endParaRPr lang="fr-FR"/>
          </a:p>
        </p:txBody>
      </p:sp>
    </p:spTree>
    <p:extLst>
      <p:ext uri="{BB962C8B-B14F-4D97-AF65-F5344CB8AC3E}">
        <p14:creationId xmlns:p14="http://schemas.microsoft.com/office/powerpoint/2010/main" val="289860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F3D98-3C30-4CFC-8643-C81E829C8C25}"/>
              </a:ext>
            </a:extLst>
          </p:cNvPr>
          <p:cNvSpPr>
            <a:spLocks noGrp="1"/>
          </p:cNvSpPr>
          <p:nvPr>
            <p:ph type="title"/>
          </p:nvPr>
        </p:nvSpPr>
        <p:spPr/>
        <p:txBody>
          <a:bodyPr rtlCol="0"/>
          <a:lstStyle/>
          <a:p>
            <a:pPr rtl="0"/>
            <a:r>
              <a:rPr lang="fr-FR" dirty="0"/>
              <a:t>Décathlon</a:t>
            </a:r>
          </a:p>
        </p:txBody>
      </p:sp>
      <p:sp>
        <p:nvSpPr>
          <p:cNvPr id="10" name="Espace réservé du texte 3">
            <a:extLst>
              <a:ext uri="{FF2B5EF4-FFF2-40B4-BE49-F238E27FC236}">
                <a16:creationId xmlns:a16="http://schemas.microsoft.com/office/drawing/2014/main" id="{A15F12DA-CDCC-84F6-E76F-648E6F3182CF}"/>
              </a:ext>
            </a:extLst>
          </p:cNvPr>
          <p:cNvSpPr>
            <a:spLocks noGrp="1"/>
          </p:cNvSpPr>
          <p:nvPr>
            <p:ph type="body" sz="quarter" idx="11"/>
          </p:nvPr>
        </p:nvSpPr>
        <p:spPr>
          <a:xfrm>
            <a:off x="6907623" y="4105046"/>
            <a:ext cx="5144468" cy="610863"/>
          </a:xfrm>
        </p:spPr>
        <p:txBody>
          <a:bodyPr/>
          <a:lstStyle/>
          <a:p>
            <a:r>
              <a:rPr lang="fr-FR" sz="4400" dirty="0">
                <a:solidFill>
                  <a:schemeClr val="bg1"/>
                </a:solidFill>
              </a:rPr>
              <a:t>Les brochures et les catalogues</a:t>
            </a:r>
          </a:p>
        </p:txBody>
      </p:sp>
      <p:pic>
        <p:nvPicPr>
          <p:cNvPr id="6" name="Espace réservé pour une image  5" descr="Une image contenant texte, divers, éléments, plusieurs&#10;&#10;Description générée automatiquement">
            <a:extLst>
              <a:ext uri="{FF2B5EF4-FFF2-40B4-BE49-F238E27FC236}">
                <a16:creationId xmlns:a16="http://schemas.microsoft.com/office/drawing/2014/main" id="{59CE262B-C96D-C831-51FD-E9E0B1777B3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025" r="25025"/>
          <a:stretch>
            <a:fillRect/>
          </a:stretch>
        </p:blipFill>
        <p:spPr/>
      </p:pic>
    </p:spTree>
    <p:extLst>
      <p:ext uri="{BB962C8B-B14F-4D97-AF65-F5344CB8AC3E}">
        <p14:creationId xmlns:p14="http://schemas.microsoft.com/office/powerpoint/2010/main" val="2175111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42DBDA2-8BA5-FC73-E83B-0DC996D6C9BF}"/>
              </a:ext>
            </a:extLst>
          </p:cNvPr>
          <p:cNvSpPr>
            <a:spLocks noGrp="1"/>
          </p:cNvSpPr>
          <p:nvPr>
            <p:ph type="title"/>
          </p:nvPr>
        </p:nvSpPr>
        <p:spPr/>
        <p:txBody>
          <a:bodyPr>
            <a:normAutofit/>
          </a:bodyPr>
          <a:lstStyle/>
          <a:p>
            <a:r>
              <a:rPr lang="fr-FR" dirty="0"/>
              <a:t>Décathlon</a:t>
            </a:r>
          </a:p>
        </p:txBody>
      </p:sp>
      <p:sp>
        <p:nvSpPr>
          <p:cNvPr id="4" name="Espace réservé du texte 3">
            <a:extLst>
              <a:ext uri="{FF2B5EF4-FFF2-40B4-BE49-F238E27FC236}">
                <a16:creationId xmlns:a16="http://schemas.microsoft.com/office/drawing/2014/main" id="{7FA934DD-E6CE-2489-AC2C-3A39F261A089}"/>
              </a:ext>
            </a:extLst>
          </p:cNvPr>
          <p:cNvSpPr>
            <a:spLocks noGrp="1"/>
          </p:cNvSpPr>
          <p:nvPr>
            <p:ph type="body" sz="quarter" idx="11"/>
          </p:nvPr>
        </p:nvSpPr>
        <p:spPr>
          <a:xfrm>
            <a:off x="952499" y="2289363"/>
            <a:ext cx="5143501" cy="2795232"/>
          </a:xfrm>
        </p:spPr>
        <p:txBody>
          <a:bodyPr/>
          <a:lstStyle/>
          <a:p>
            <a:r>
              <a:rPr lang="fr-FR" sz="4400" dirty="0"/>
              <a:t>Les kakémonos, les totems,…</a:t>
            </a:r>
          </a:p>
        </p:txBody>
      </p:sp>
      <p:sp>
        <p:nvSpPr>
          <p:cNvPr id="7" name="Espace réservé du numéro de diapositive 6">
            <a:extLst>
              <a:ext uri="{FF2B5EF4-FFF2-40B4-BE49-F238E27FC236}">
                <a16:creationId xmlns:a16="http://schemas.microsoft.com/office/drawing/2014/main" id="{4EA58E9B-1810-4527-1E95-004C2E564344}"/>
              </a:ext>
            </a:extLst>
          </p:cNvPr>
          <p:cNvSpPr>
            <a:spLocks noGrp="1"/>
          </p:cNvSpPr>
          <p:nvPr>
            <p:ph type="sldNum" sz="quarter" idx="16"/>
          </p:nvPr>
        </p:nvSpPr>
        <p:spPr/>
        <p:txBody>
          <a:bodyPr/>
          <a:lstStyle/>
          <a:p>
            <a:pPr rtl="0"/>
            <a:fld id="{294A09A9-5501-47C1-A89A-A340965A2BE2}" type="slidenum">
              <a:rPr lang="fr-FR" noProof="0" smtClean="0"/>
              <a:pPr rtl="0"/>
              <a:t>21</a:t>
            </a:fld>
            <a:endParaRPr lang="fr-FR" noProof="0" dirty="0"/>
          </a:p>
        </p:txBody>
      </p:sp>
      <p:pic>
        <p:nvPicPr>
          <p:cNvPr id="8" name="Espace réservé pour une image  7" descr="Une image contenant texte, ciel, plein air, signe&#10;&#10;Description générée automatiquement">
            <a:extLst>
              <a:ext uri="{FF2B5EF4-FFF2-40B4-BE49-F238E27FC236}">
                <a16:creationId xmlns:a16="http://schemas.microsoft.com/office/drawing/2014/main" id="{41CB0161-6BA0-33B8-6747-DAD0C16AEA6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580" r="20580"/>
          <a:stretch>
            <a:fillRect/>
          </a:stretch>
        </p:blipFill>
        <p:spPr/>
      </p:pic>
    </p:spTree>
    <p:extLst>
      <p:ext uri="{BB962C8B-B14F-4D97-AF65-F5344CB8AC3E}">
        <p14:creationId xmlns:p14="http://schemas.microsoft.com/office/powerpoint/2010/main" val="1427808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F3D98-3C30-4CFC-8643-C81E829C8C25}"/>
              </a:ext>
            </a:extLst>
          </p:cNvPr>
          <p:cNvSpPr>
            <a:spLocks noGrp="1"/>
          </p:cNvSpPr>
          <p:nvPr>
            <p:ph type="title"/>
          </p:nvPr>
        </p:nvSpPr>
        <p:spPr/>
        <p:txBody>
          <a:bodyPr rtlCol="0"/>
          <a:lstStyle/>
          <a:p>
            <a:pPr rtl="0"/>
            <a:r>
              <a:rPr lang="fr-FR" dirty="0"/>
              <a:t>Décathlon</a:t>
            </a:r>
          </a:p>
        </p:txBody>
      </p:sp>
      <p:sp>
        <p:nvSpPr>
          <p:cNvPr id="10" name="Espace réservé du texte 3">
            <a:extLst>
              <a:ext uri="{FF2B5EF4-FFF2-40B4-BE49-F238E27FC236}">
                <a16:creationId xmlns:a16="http://schemas.microsoft.com/office/drawing/2014/main" id="{A15F12DA-CDCC-84F6-E76F-648E6F3182CF}"/>
              </a:ext>
            </a:extLst>
          </p:cNvPr>
          <p:cNvSpPr>
            <a:spLocks noGrp="1"/>
          </p:cNvSpPr>
          <p:nvPr>
            <p:ph type="body" sz="quarter" idx="11"/>
          </p:nvPr>
        </p:nvSpPr>
        <p:spPr>
          <a:xfrm>
            <a:off x="6907623" y="4944495"/>
            <a:ext cx="5144468" cy="610863"/>
          </a:xfrm>
        </p:spPr>
        <p:txBody>
          <a:bodyPr/>
          <a:lstStyle/>
          <a:p>
            <a:r>
              <a:rPr lang="fr-FR" sz="4400" dirty="0">
                <a:solidFill>
                  <a:schemeClr val="bg1"/>
                </a:solidFill>
              </a:rPr>
              <a:t>L’habillage publicitaire (véhicules,…)</a:t>
            </a:r>
          </a:p>
        </p:txBody>
      </p:sp>
      <p:pic>
        <p:nvPicPr>
          <p:cNvPr id="7" name="Espace réservé pour une image  6" descr="Une image contenant texte, truck, route, plein air&#10;&#10;Description générée automatiquement">
            <a:extLst>
              <a:ext uri="{FF2B5EF4-FFF2-40B4-BE49-F238E27FC236}">
                <a16:creationId xmlns:a16="http://schemas.microsoft.com/office/drawing/2014/main" id="{0EC6295A-2BCB-C301-8D69-84CADBC5D3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618" r="19618"/>
          <a:stretch>
            <a:fillRect/>
          </a:stretch>
        </p:blipFill>
        <p:spPr/>
      </p:pic>
    </p:spTree>
    <p:extLst>
      <p:ext uri="{BB962C8B-B14F-4D97-AF65-F5344CB8AC3E}">
        <p14:creationId xmlns:p14="http://schemas.microsoft.com/office/powerpoint/2010/main" val="1430119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42DBDA2-8BA5-FC73-E83B-0DC996D6C9BF}"/>
              </a:ext>
            </a:extLst>
          </p:cNvPr>
          <p:cNvSpPr>
            <a:spLocks noGrp="1"/>
          </p:cNvSpPr>
          <p:nvPr>
            <p:ph type="title"/>
          </p:nvPr>
        </p:nvSpPr>
        <p:spPr/>
        <p:txBody>
          <a:bodyPr>
            <a:normAutofit/>
          </a:bodyPr>
          <a:lstStyle/>
          <a:p>
            <a:r>
              <a:rPr lang="fr-FR" dirty="0"/>
              <a:t>Décathlon</a:t>
            </a:r>
          </a:p>
        </p:txBody>
      </p:sp>
      <p:sp>
        <p:nvSpPr>
          <p:cNvPr id="4" name="Espace réservé du texte 3">
            <a:extLst>
              <a:ext uri="{FF2B5EF4-FFF2-40B4-BE49-F238E27FC236}">
                <a16:creationId xmlns:a16="http://schemas.microsoft.com/office/drawing/2014/main" id="{7FA934DD-E6CE-2489-AC2C-3A39F261A089}"/>
              </a:ext>
            </a:extLst>
          </p:cNvPr>
          <p:cNvSpPr>
            <a:spLocks noGrp="1"/>
          </p:cNvSpPr>
          <p:nvPr>
            <p:ph type="body" sz="quarter" idx="11"/>
          </p:nvPr>
        </p:nvSpPr>
        <p:spPr>
          <a:xfrm>
            <a:off x="952499" y="2289363"/>
            <a:ext cx="5143501" cy="2795232"/>
          </a:xfrm>
        </p:spPr>
        <p:txBody>
          <a:bodyPr/>
          <a:lstStyle/>
          <a:p>
            <a:r>
              <a:rPr lang="fr-FR" sz="4400" dirty="0"/>
              <a:t>Les cartes de visite</a:t>
            </a:r>
          </a:p>
        </p:txBody>
      </p:sp>
      <p:sp>
        <p:nvSpPr>
          <p:cNvPr id="7" name="Espace réservé du numéro de diapositive 6">
            <a:extLst>
              <a:ext uri="{FF2B5EF4-FFF2-40B4-BE49-F238E27FC236}">
                <a16:creationId xmlns:a16="http://schemas.microsoft.com/office/drawing/2014/main" id="{4EA58E9B-1810-4527-1E95-004C2E564344}"/>
              </a:ext>
            </a:extLst>
          </p:cNvPr>
          <p:cNvSpPr>
            <a:spLocks noGrp="1"/>
          </p:cNvSpPr>
          <p:nvPr>
            <p:ph type="sldNum" sz="quarter" idx="16"/>
          </p:nvPr>
        </p:nvSpPr>
        <p:spPr/>
        <p:txBody>
          <a:bodyPr/>
          <a:lstStyle/>
          <a:p>
            <a:pPr rtl="0"/>
            <a:fld id="{294A09A9-5501-47C1-A89A-A340965A2BE2}" type="slidenum">
              <a:rPr lang="fr-FR" noProof="0" smtClean="0"/>
              <a:pPr rtl="0"/>
              <a:t>23</a:t>
            </a:fld>
            <a:endParaRPr lang="fr-FR" noProof="0" dirty="0"/>
          </a:p>
        </p:txBody>
      </p:sp>
      <p:pic>
        <p:nvPicPr>
          <p:cNvPr id="9" name="Espace réservé pour une image  8" descr="Une image contenant texte, carte de visite&#10;&#10;Description générée automatiquement">
            <a:extLst>
              <a:ext uri="{FF2B5EF4-FFF2-40B4-BE49-F238E27FC236}">
                <a16:creationId xmlns:a16="http://schemas.microsoft.com/office/drawing/2014/main" id="{77F47D75-23F5-82E1-964D-A1BD44776B0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842" r="5842"/>
          <a:stretch>
            <a:fillRect/>
          </a:stretch>
        </p:blipFill>
        <p:spPr/>
      </p:pic>
    </p:spTree>
    <p:extLst>
      <p:ext uri="{BB962C8B-B14F-4D97-AF65-F5344CB8AC3E}">
        <p14:creationId xmlns:p14="http://schemas.microsoft.com/office/powerpoint/2010/main" val="1938439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F3D98-3C30-4CFC-8643-C81E829C8C25}"/>
              </a:ext>
            </a:extLst>
          </p:cNvPr>
          <p:cNvSpPr>
            <a:spLocks noGrp="1"/>
          </p:cNvSpPr>
          <p:nvPr>
            <p:ph type="title"/>
          </p:nvPr>
        </p:nvSpPr>
        <p:spPr/>
        <p:txBody>
          <a:bodyPr rtlCol="0"/>
          <a:lstStyle/>
          <a:p>
            <a:pPr rtl="0"/>
            <a:r>
              <a:rPr lang="fr-FR" dirty="0"/>
              <a:t>Décathlon</a:t>
            </a:r>
          </a:p>
        </p:txBody>
      </p:sp>
      <p:sp>
        <p:nvSpPr>
          <p:cNvPr id="10" name="Espace réservé du texte 3">
            <a:extLst>
              <a:ext uri="{FF2B5EF4-FFF2-40B4-BE49-F238E27FC236}">
                <a16:creationId xmlns:a16="http://schemas.microsoft.com/office/drawing/2014/main" id="{A15F12DA-CDCC-84F6-E76F-648E6F3182CF}"/>
              </a:ext>
            </a:extLst>
          </p:cNvPr>
          <p:cNvSpPr>
            <a:spLocks noGrp="1"/>
          </p:cNvSpPr>
          <p:nvPr>
            <p:ph type="body" sz="quarter" idx="11"/>
          </p:nvPr>
        </p:nvSpPr>
        <p:spPr>
          <a:xfrm>
            <a:off x="6907623" y="4944495"/>
            <a:ext cx="5144468" cy="610863"/>
          </a:xfrm>
        </p:spPr>
        <p:txBody>
          <a:bodyPr/>
          <a:lstStyle/>
          <a:p>
            <a:r>
              <a:rPr lang="fr-FR" sz="4400" dirty="0">
                <a:solidFill>
                  <a:schemeClr val="bg1"/>
                </a:solidFill>
              </a:rPr>
              <a:t>Les goodies (stylos, clés USB, briquets,…)</a:t>
            </a:r>
          </a:p>
        </p:txBody>
      </p:sp>
      <p:pic>
        <p:nvPicPr>
          <p:cNvPr id="6" name="Espace réservé pour une image  5" descr="Une image contenant lanière, connecteur&#10;&#10;Description générée automatiquement">
            <a:extLst>
              <a:ext uri="{FF2B5EF4-FFF2-40B4-BE49-F238E27FC236}">
                <a16:creationId xmlns:a16="http://schemas.microsoft.com/office/drawing/2014/main" id="{7B0FD739-69F7-7695-8692-97D2207A7E3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709" b="6709"/>
          <a:stretch>
            <a:fillRect/>
          </a:stretch>
        </p:blipFill>
        <p:spPr/>
      </p:pic>
    </p:spTree>
    <p:extLst>
      <p:ext uri="{BB962C8B-B14F-4D97-AF65-F5344CB8AC3E}">
        <p14:creationId xmlns:p14="http://schemas.microsoft.com/office/powerpoint/2010/main" val="2726651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42DBDA2-8BA5-FC73-E83B-0DC996D6C9BF}"/>
              </a:ext>
            </a:extLst>
          </p:cNvPr>
          <p:cNvSpPr>
            <a:spLocks noGrp="1"/>
          </p:cNvSpPr>
          <p:nvPr>
            <p:ph type="title"/>
          </p:nvPr>
        </p:nvSpPr>
        <p:spPr/>
        <p:txBody>
          <a:bodyPr>
            <a:normAutofit/>
          </a:bodyPr>
          <a:lstStyle/>
          <a:p>
            <a:r>
              <a:rPr lang="fr-FR" dirty="0"/>
              <a:t>Décathlon</a:t>
            </a:r>
          </a:p>
        </p:txBody>
      </p:sp>
      <p:sp>
        <p:nvSpPr>
          <p:cNvPr id="4" name="Espace réservé du texte 3">
            <a:extLst>
              <a:ext uri="{FF2B5EF4-FFF2-40B4-BE49-F238E27FC236}">
                <a16:creationId xmlns:a16="http://schemas.microsoft.com/office/drawing/2014/main" id="{7FA934DD-E6CE-2489-AC2C-3A39F261A089}"/>
              </a:ext>
            </a:extLst>
          </p:cNvPr>
          <p:cNvSpPr>
            <a:spLocks noGrp="1"/>
          </p:cNvSpPr>
          <p:nvPr>
            <p:ph type="body" sz="quarter" idx="11"/>
          </p:nvPr>
        </p:nvSpPr>
        <p:spPr>
          <a:xfrm>
            <a:off x="952499" y="2289363"/>
            <a:ext cx="5143501" cy="2795232"/>
          </a:xfrm>
        </p:spPr>
        <p:txBody>
          <a:bodyPr/>
          <a:lstStyle/>
          <a:p>
            <a:r>
              <a:rPr lang="fr-FR" sz="4400" dirty="0"/>
              <a:t>Les flyers</a:t>
            </a:r>
          </a:p>
        </p:txBody>
      </p:sp>
      <p:sp>
        <p:nvSpPr>
          <p:cNvPr id="7" name="Espace réservé du numéro de diapositive 6">
            <a:extLst>
              <a:ext uri="{FF2B5EF4-FFF2-40B4-BE49-F238E27FC236}">
                <a16:creationId xmlns:a16="http://schemas.microsoft.com/office/drawing/2014/main" id="{4EA58E9B-1810-4527-1E95-004C2E564344}"/>
              </a:ext>
            </a:extLst>
          </p:cNvPr>
          <p:cNvSpPr>
            <a:spLocks noGrp="1"/>
          </p:cNvSpPr>
          <p:nvPr>
            <p:ph type="sldNum" sz="quarter" idx="16"/>
          </p:nvPr>
        </p:nvSpPr>
        <p:spPr/>
        <p:txBody>
          <a:bodyPr/>
          <a:lstStyle/>
          <a:p>
            <a:pPr rtl="0"/>
            <a:fld id="{294A09A9-5501-47C1-A89A-A340965A2BE2}" type="slidenum">
              <a:rPr lang="fr-FR" noProof="0" smtClean="0"/>
              <a:pPr rtl="0"/>
              <a:t>25</a:t>
            </a:fld>
            <a:endParaRPr lang="fr-FR" noProof="0" dirty="0"/>
          </a:p>
        </p:txBody>
      </p:sp>
      <p:pic>
        <p:nvPicPr>
          <p:cNvPr id="8" name="Espace réservé pour une image  7" descr="Une image contenant texte, tableau blanc&#10;&#10;Description générée automatiquement">
            <a:extLst>
              <a:ext uri="{FF2B5EF4-FFF2-40B4-BE49-F238E27FC236}">
                <a16:creationId xmlns:a16="http://schemas.microsoft.com/office/drawing/2014/main" id="{FE639A8B-2C50-6073-2567-3D04365F76F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077" r="22077"/>
          <a:stretch>
            <a:fillRect/>
          </a:stretch>
        </p:blipFill>
        <p:spPr/>
      </p:pic>
    </p:spTree>
    <p:extLst>
      <p:ext uri="{BB962C8B-B14F-4D97-AF65-F5344CB8AC3E}">
        <p14:creationId xmlns:p14="http://schemas.microsoft.com/office/powerpoint/2010/main" val="1299575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F3D98-3C30-4CFC-8643-C81E829C8C25}"/>
              </a:ext>
            </a:extLst>
          </p:cNvPr>
          <p:cNvSpPr>
            <a:spLocks noGrp="1"/>
          </p:cNvSpPr>
          <p:nvPr>
            <p:ph type="title"/>
          </p:nvPr>
        </p:nvSpPr>
        <p:spPr/>
        <p:txBody>
          <a:bodyPr rtlCol="0"/>
          <a:lstStyle/>
          <a:p>
            <a:pPr rtl="0"/>
            <a:r>
              <a:rPr lang="fr-FR" dirty="0"/>
              <a:t>Décathlon</a:t>
            </a:r>
          </a:p>
        </p:txBody>
      </p:sp>
      <p:sp>
        <p:nvSpPr>
          <p:cNvPr id="10" name="Espace réservé du texte 3">
            <a:extLst>
              <a:ext uri="{FF2B5EF4-FFF2-40B4-BE49-F238E27FC236}">
                <a16:creationId xmlns:a16="http://schemas.microsoft.com/office/drawing/2014/main" id="{A15F12DA-CDCC-84F6-E76F-648E6F3182CF}"/>
              </a:ext>
            </a:extLst>
          </p:cNvPr>
          <p:cNvSpPr>
            <a:spLocks noGrp="1"/>
          </p:cNvSpPr>
          <p:nvPr>
            <p:ph type="body" sz="quarter" idx="11"/>
          </p:nvPr>
        </p:nvSpPr>
        <p:spPr>
          <a:xfrm>
            <a:off x="6907623" y="4944495"/>
            <a:ext cx="5144468" cy="610863"/>
          </a:xfrm>
        </p:spPr>
        <p:txBody>
          <a:bodyPr/>
          <a:lstStyle/>
          <a:p>
            <a:r>
              <a:rPr lang="fr-FR" sz="4400" dirty="0">
                <a:solidFill>
                  <a:schemeClr val="bg1"/>
                </a:solidFill>
              </a:rPr>
              <a:t>Internet / Site web / les applis /les réseaux sociaux</a:t>
            </a:r>
          </a:p>
        </p:txBody>
      </p:sp>
      <p:pic>
        <p:nvPicPr>
          <p:cNvPr id="7" name="Espace réservé pour une image  6">
            <a:extLst>
              <a:ext uri="{FF2B5EF4-FFF2-40B4-BE49-F238E27FC236}">
                <a16:creationId xmlns:a16="http://schemas.microsoft.com/office/drawing/2014/main" id="{81726E63-A058-084B-C4BA-1817EAACB06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231" r="17231"/>
          <a:stretch>
            <a:fillRect/>
          </a:stretch>
        </p:blipFill>
        <p:spPr/>
      </p:pic>
    </p:spTree>
    <p:extLst>
      <p:ext uri="{BB962C8B-B14F-4D97-AF65-F5344CB8AC3E}">
        <p14:creationId xmlns:p14="http://schemas.microsoft.com/office/powerpoint/2010/main" val="1230960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42DBDA2-8BA5-FC73-E83B-0DC996D6C9BF}"/>
              </a:ext>
            </a:extLst>
          </p:cNvPr>
          <p:cNvSpPr>
            <a:spLocks noGrp="1"/>
          </p:cNvSpPr>
          <p:nvPr>
            <p:ph type="title"/>
          </p:nvPr>
        </p:nvSpPr>
        <p:spPr/>
        <p:txBody>
          <a:bodyPr>
            <a:normAutofit/>
          </a:bodyPr>
          <a:lstStyle/>
          <a:p>
            <a:r>
              <a:rPr lang="fr-FR" dirty="0"/>
              <a:t>Décathlon</a:t>
            </a:r>
          </a:p>
        </p:txBody>
      </p:sp>
      <p:sp>
        <p:nvSpPr>
          <p:cNvPr id="4" name="Espace réservé du texte 3">
            <a:extLst>
              <a:ext uri="{FF2B5EF4-FFF2-40B4-BE49-F238E27FC236}">
                <a16:creationId xmlns:a16="http://schemas.microsoft.com/office/drawing/2014/main" id="{7FA934DD-E6CE-2489-AC2C-3A39F261A089}"/>
              </a:ext>
            </a:extLst>
          </p:cNvPr>
          <p:cNvSpPr>
            <a:spLocks noGrp="1"/>
          </p:cNvSpPr>
          <p:nvPr>
            <p:ph type="body" sz="quarter" idx="11"/>
          </p:nvPr>
        </p:nvSpPr>
        <p:spPr>
          <a:xfrm>
            <a:off x="952499" y="2289363"/>
            <a:ext cx="5143501" cy="2795232"/>
          </a:xfrm>
        </p:spPr>
        <p:txBody>
          <a:bodyPr/>
          <a:lstStyle/>
          <a:p>
            <a:r>
              <a:rPr lang="fr-FR" sz="4400" dirty="0"/>
              <a:t>Le sponsoring ou le mécénat</a:t>
            </a:r>
          </a:p>
        </p:txBody>
      </p:sp>
      <p:sp>
        <p:nvSpPr>
          <p:cNvPr id="7" name="Espace réservé du numéro de diapositive 6">
            <a:extLst>
              <a:ext uri="{FF2B5EF4-FFF2-40B4-BE49-F238E27FC236}">
                <a16:creationId xmlns:a16="http://schemas.microsoft.com/office/drawing/2014/main" id="{4EA58E9B-1810-4527-1E95-004C2E564344}"/>
              </a:ext>
            </a:extLst>
          </p:cNvPr>
          <p:cNvSpPr>
            <a:spLocks noGrp="1"/>
          </p:cNvSpPr>
          <p:nvPr>
            <p:ph type="sldNum" sz="quarter" idx="16"/>
          </p:nvPr>
        </p:nvSpPr>
        <p:spPr/>
        <p:txBody>
          <a:bodyPr/>
          <a:lstStyle/>
          <a:p>
            <a:pPr rtl="0"/>
            <a:fld id="{294A09A9-5501-47C1-A89A-A340965A2BE2}" type="slidenum">
              <a:rPr lang="fr-FR" noProof="0" smtClean="0"/>
              <a:pPr rtl="0"/>
              <a:t>27</a:t>
            </a:fld>
            <a:endParaRPr lang="fr-FR" noProof="0" dirty="0"/>
          </a:p>
        </p:txBody>
      </p:sp>
      <p:pic>
        <p:nvPicPr>
          <p:cNvPr id="9" name="Espace réservé pour une image  8" descr="Une image contenant personne, extérieur, athlétisme, sport&#10;&#10;Description générée automatiquement">
            <a:extLst>
              <a:ext uri="{FF2B5EF4-FFF2-40B4-BE49-F238E27FC236}">
                <a16:creationId xmlns:a16="http://schemas.microsoft.com/office/drawing/2014/main" id="{71A650F7-A7F8-A449-61E6-D6990CF2348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185" r="25185"/>
          <a:stretch>
            <a:fillRect/>
          </a:stretch>
        </p:blipFill>
        <p:spPr/>
      </p:pic>
    </p:spTree>
    <p:extLst>
      <p:ext uri="{BB962C8B-B14F-4D97-AF65-F5344CB8AC3E}">
        <p14:creationId xmlns:p14="http://schemas.microsoft.com/office/powerpoint/2010/main" val="3921260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353F689-2E51-BF4F-AE47-7CEB7CC4C52A}"/>
              </a:ext>
            </a:extLst>
          </p:cNvPr>
          <p:cNvSpPr>
            <a:spLocks noGrp="1"/>
          </p:cNvSpPr>
          <p:nvPr>
            <p:ph type="title"/>
          </p:nvPr>
        </p:nvSpPr>
        <p:spPr/>
        <p:txBody>
          <a:bodyPr rtlCol="0">
            <a:noAutofit/>
          </a:bodyPr>
          <a:lstStyle/>
          <a:p>
            <a:pPr rtl="0"/>
            <a:r>
              <a:rPr lang="fr-FR" sz="2800" dirty="0"/>
              <a:t>Comment bien choisir ses supports de communication</a:t>
            </a:r>
          </a:p>
        </p:txBody>
      </p:sp>
      <p:sp>
        <p:nvSpPr>
          <p:cNvPr id="4" name="Espace réservé du texte 3">
            <a:extLst>
              <a:ext uri="{FF2B5EF4-FFF2-40B4-BE49-F238E27FC236}">
                <a16:creationId xmlns:a16="http://schemas.microsoft.com/office/drawing/2014/main" id="{A17F80A9-6337-524E-AC61-32C5AFEE8E6D}"/>
              </a:ext>
            </a:extLst>
          </p:cNvPr>
          <p:cNvSpPr>
            <a:spLocks noGrp="1"/>
          </p:cNvSpPr>
          <p:nvPr>
            <p:ph type="body" sz="quarter" idx="11"/>
          </p:nvPr>
        </p:nvSpPr>
        <p:spPr>
          <a:xfrm>
            <a:off x="952499" y="2289363"/>
            <a:ext cx="4953001" cy="2795232"/>
          </a:xfrm>
        </p:spPr>
        <p:txBody>
          <a:bodyPr rtlCol="0"/>
          <a:lstStyle/>
          <a:p>
            <a:pPr>
              <a:buFont typeface="Arial" panose="020B0604020202020204" pitchFamily="34" charset="0"/>
              <a:buChar char="•"/>
            </a:pPr>
            <a:r>
              <a:rPr lang="fr-FR" dirty="0"/>
              <a:t>Définir les objectifs</a:t>
            </a:r>
          </a:p>
          <a:p>
            <a:pPr>
              <a:buFont typeface="Arial" panose="020B0604020202020204" pitchFamily="34" charset="0"/>
              <a:buChar char="•"/>
            </a:pPr>
            <a:r>
              <a:rPr lang="fr-FR" dirty="0"/>
              <a:t>Identifier et comprendre la cible</a:t>
            </a:r>
          </a:p>
          <a:p>
            <a:pPr>
              <a:buFont typeface="Arial" panose="020B0604020202020204" pitchFamily="34" charset="0"/>
              <a:buChar char="•"/>
            </a:pPr>
            <a:r>
              <a:rPr lang="fr-FR" dirty="0"/>
              <a:t>Connaitre les différents supports </a:t>
            </a:r>
          </a:p>
          <a:p>
            <a:pPr>
              <a:buFont typeface="Arial" panose="020B0604020202020204" pitchFamily="34" charset="0"/>
              <a:buChar char="•"/>
            </a:pPr>
            <a:r>
              <a:rPr lang="fr-FR" dirty="0"/>
              <a:t>Déterminer les ressources (Budget et humain)</a:t>
            </a:r>
          </a:p>
          <a:p>
            <a:pPr>
              <a:buFont typeface="Arial" panose="020B0604020202020204" pitchFamily="34" charset="0"/>
              <a:buChar char="•"/>
            </a:pPr>
            <a:r>
              <a:rPr lang="fr-FR" dirty="0"/>
              <a:t>Construire son message </a:t>
            </a:r>
          </a:p>
          <a:p>
            <a:pPr>
              <a:buFont typeface="Arial" panose="020B0604020202020204" pitchFamily="34" charset="0"/>
              <a:buChar char="•"/>
            </a:pPr>
            <a:r>
              <a:rPr lang="fr-FR" dirty="0"/>
              <a:t>Définir un agenda de publication (Planning)</a:t>
            </a:r>
          </a:p>
          <a:p>
            <a:pPr>
              <a:buFont typeface="Arial" panose="020B0604020202020204" pitchFamily="34" charset="0"/>
              <a:buChar char="•"/>
            </a:pPr>
            <a:r>
              <a:rPr lang="fr-FR" dirty="0"/>
              <a:t>Analyser les résultats et ajuster la stratégie</a:t>
            </a:r>
          </a:p>
        </p:txBody>
      </p:sp>
      <p:sp>
        <p:nvSpPr>
          <p:cNvPr id="7" name="Espace réservé du numéro de diapositive 6">
            <a:extLst>
              <a:ext uri="{FF2B5EF4-FFF2-40B4-BE49-F238E27FC236}">
                <a16:creationId xmlns:a16="http://schemas.microsoft.com/office/drawing/2014/main" id="{F37669F0-EA6D-6B46-AF0E-A9C2D1F223DB}"/>
              </a:ext>
            </a:extLst>
          </p:cNvPr>
          <p:cNvSpPr>
            <a:spLocks noGrp="1"/>
          </p:cNvSpPr>
          <p:nvPr>
            <p:ph type="sldNum" sz="quarter" idx="16"/>
          </p:nvPr>
        </p:nvSpPr>
        <p:spPr>
          <a:xfrm>
            <a:off x="971550" y="6332220"/>
            <a:ext cx="523240" cy="247651"/>
          </a:xfrm>
        </p:spPr>
        <p:txBody>
          <a:bodyPr rtlCol="0"/>
          <a:lstStyle/>
          <a:p>
            <a:pPr rtl="0"/>
            <a:fld id="{294A09A9-5501-47C1-A89A-A340965A2BE2}" type="slidenum">
              <a:rPr lang="fr-FR" smtClean="0"/>
              <a:pPr rtl="0"/>
              <a:t>28</a:t>
            </a:fld>
            <a:endParaRPr lang="fr-FR"/>
          </a:p>
        </p:txBody>
      </p:sp>
      <p:pic>
        <p:nvPicPr>
          <p:cNvPr id="53" name="Espace réservé d’image 52" descr="Ampoules suspendues">
            <a:extLst>
              <a:ext uri="{FF2B5EF4-FFF2-40B4-BE49-F238E27FC236}">
                <a16:creationId xmlns:a16="http://schemas.microsoft.com/office/drawing/2014/main" id="{CAC9EF15-08A3-406D-9236-76A5454D5F8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709214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0" name="Espace réservé d’image 19" descr="Gros plan en noir et blanc d’une jeune pousse">
            <a:extLst>
              <a:ext uri="{FF2B5EF4-FFF2-40B4-BE49-F238E27FC236}">
                <a16:creationId xmlns:a16="http://schemas.microsoft.com/office/drawing/2014/main" id="{12F007AF-B3B3-4BBC-9990-D46E31738B7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pic>
        <p:nvPicPr>
          <p:cNvPr id="5" name="Image 4" descr="Notes autocollantes sur un mur">
            <a:extLst>
              <a:ext uri="{FF2B5EF4-FFF2-40B4-BE49-F238E27FC236}">
                <a16:creationId xmlns:a16="http://schemas.microsoft.com/office/drawing/2014/main" id="{8FA22A5B-2F35-925A-9855-8F854CE2C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132"/>
            <a:ext cx="12366594" cy="6858000"/>
          </a:xfrm>
          <a:prstGeom prst="rect">
            <a:avLst/>
          </a:prstGeom>
        </p:spPr>
      </p:pic>
      <p:sp>
        <p:nvSpPr>
          <p:cNvPr id="2" name="Titre 1">
            <a:extLst>
              <a:ext uri="{FF2B5EF4-FFF2-40B4-BE49-F238E27FC236}">
                <a16:creationId xmlns:a16="http://schemas.microsoft.com/office/drawing/2014/main" id="{A8704A28-E62C-2E4A-A2A4-AD85CB6126A2}"/>
              </a:ext>
            </a:extLst>
          </p:cNvPr>
          <p:cNvSpPr>
            <a:spLocks noGrp="1"/>
          </p:cNvSpPr>
          <p:nvPr>
            <p:ph type="title"/>
          </p:nvPr>
        </p:nvSpPr>
        <p:spPr>
          <a:xfrm>
            <a:off x="7193943" y="3045437"/>
            <a:ext cx="4941477" cy="610863"/>
          </a:xfrm>
        </p:spPr>
        <p:txBody>
          <a:bodyPr rtlCol="0">
            <a:normAutofit fontScale="90000"/>
          </a:bodyPr>
          <a:lstStyle/>
          <a:p>
            <a:pPr rtl="0"/>
            <a:r>
              <a:rPr lang="fr-FR" dirty="0">
                <a:effectLst>
                  <a:outerShdw blurRad="38100" dist="38100" dir="2700000" algn="tl">
                    <a:srgbClr val="000000">
                      <a:alpha val="43137"/>
                    </a:srgbClr>
                  </a:outerShdw>
                </a:effectLst>
              </a:rPr>
              <a:t>Qu’est ce qu’une ligne éditoriale ? </a:t>
            </a:r>
          </a:p>
        </p:txBody>
      </p:sp>
      <p:cxnSp>
        <p:nvCxnSpPr>
          <p:cNvPr id="6" name="Connecteur droit 5">
            <a:extLst>
              <a:ext uri="{FF2B5EF4-FFF2-40B4-BE49-F238E27FC236}">
                <a16:creationId xmlns:a16="http://schemas.microsoft.com/office/drawing/2014/main" id="{4D6EE753-BEBB-4348-896E-73627FDDCF64}"/>
              </a:ext>
              <a:ext uri="{C183D7F6-B498-43B3-948B-1728B52AA6E4}">
                <adec:decorative xmlns:adec="http://schemas.microsoft.com/office/drawing/2017/decorative" val="1"/>
              </a:ext>
            </a:extLst>
          </p:cNvPr>
          <p:cNvCxnSpPr>
            <a:cxnSpLocks/>
          </p:cNvCxnSpPr>
          <p:nvPr/>
        </p:nvCxnSpPr>
        <p:spPr>
          <a:xfrm>
            <a:off x="7194680"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5465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4756-A790-C845-A85F-35391529E591}"/>
              </a:ext>
            </a:extLst>
          </p:cNvPr>
          <p:cNvSpPr>
            <a:spLocks noGrp="1"/>
          </p:cNvSpPr>
          <p:nvPr>
            <p:ph type="title"/>
          </p:nvPr>
        </p:nvSpPr>
        <p:spPr>
          <a:xfrm>
            <a:off x="964023" y="879063"/>
            <a:ext cx="4941477" cy="610863"/>
          </a:xfrm>
        </p:spPr>
        <p:txBody>
          <a:bodyPr rtlCol="0"/>
          <a:lstStyle/>
          <a:p>
            <a:pPr rtl="0"/>
            <a:r>
              <a:rPr lang="fr-FR" dirty="0"/>
              <a:t>Les séances</a:t>
            </a:r>
          </a:p>
        </p:txBody>
      </p:sp>
      <p:sp>
        <p:nvSpPr>
          <p:cNvPr id="4" name="Espace réservé du texte 3">
            <a:extLst>
              <a:ext uri="{FF2B5EF4-FFF2-40B4-BE49-F238E27FC236}">
                <a16:creationId xmlns:a16="http://schemas.microsoft.com/office/drawing/2014/main" id="{C7EC6698-132B-1143-A2A9-00A97D9572D8}"/>
              </a:ext>
            </a:extLst>
          </p:cNvPr>
          <p:cNvSpPr>
            <a:spLocks noGrp="1"/>
          </p:cNvSpPr>
          <p:nvPr>
            <p:ph type="body" sz="quarter" idx="14"/>
          </p:nvPr>
        </p:nvSpPr>
        <p:spPr>
          <a:xfrm>
            <a:off x="952500" y="2209800"/>
            <a:ext cx="2133600" cy="369332"/>
          </a:xfrm>
        </p:spPr>
        <p:txBody>
          <a:bodyPr rtlCol="0"/>
          <a:lstStyle/>
          <a:p>
            <a:pPr rtl="0"/>
            <a:r>
              <a:rPr lang="fr-FR" dirty="0"/>
              <a:t>06. Les relations presse</a:t>
            </a:r>
          </a:p>
        </p:txBody>
      </p:sp>
      <p:sp>
        <p:nvSpPr>
          <p:cNvPr id="3" name="Espace réservé au texte 2">
            <a:extLst>
              <a:ext uri="{FF2B5EF4-FFF2-40B4-BE49-F238E27FC236}">
                <a16:creationId xmlns:a16="http://schemas.microsoft.com/office/drawing/2014/main" id="{91AA5D8C-0134-F046-A548-3465F817747C}"/>
              </a:ext>
            </a:extLst>
          </p:cNvPr>
          <p:cNvSpPr>
            <a:spLocks noGrp="1"/>
          </p:cNvSpPr>
          <p:nvPr>
            <p:ph type="body" sz="quarter" idx="13"/>
          </p:nvPr>
        </p:nvSpPr>
        <p:spPr>
          <a:xfrm>
            <a:off x="952500" y="2818295"/>
            <a:ext cx="2133600" cy="750517"/>
          </a:xfrm>
        </p:spPr>
        <p:txBody>
          <a:bodyPr rtlCol="0"/>
          <a:lstStyle/>
          <a:p>
            <a:pPr rtl="0"/>
            <a:r>
              <a:rPr lang="fr-FR" dirty="0"/>
              <a:t>L’intégrer dans sa stratégie</a:t>
            </a:r>
          </a:p>
          <a:p>
            <a:pPr rtl="0"/>
            <a:r>
              <a:rPr lang="fr-FR" dirty="0"/>
              <a:t>Le storytelling</a:t>
            </a:r>
          </a:p>
        </p:txBody>
      </p:sp>
      <p:sp>
        <p:nvSpPr>
          <p:cNvPr id="15" name="Espace réservé du numéro de diapositive 14">
            <a:extLst>
              <a:ext uri="{FF2B5EF4-FFF2-40B4-BE49-F238E27FC236}">
                <a16:creationId xmlns:a16="http://schemas.microsoft.com/office/drawing/2014/main" id="{329469AE-B59A-AA41-9085-106D011808F5}"/>
              </a:ext>
            </a:extLst>
          </p:cNvPr>
          <p:cNvSpPr>
            <a:spLocks noGrp="1"/>
          </p:cNvSpPr>
          <p:nvPr>
            <p:ph type="sldNum" sz="quarter" idx="27"/>
          </p:nvPr>
        </p:nvSpPr>
        <p:spPr>
          <a:xfrm>
            <a:off x="971550" y="6332220"/>
            <a:ext cx="523240" cy="247651"/>
          </a:xfrm>
        </p:spPr>
        <p:txBody>
          <a:bodyPr rtlCol="0"/>
          <a:lstStyle/>
          <a:p>
            <a:pPr rtl="0"/>
            <a:fld id="{294A09A9-5501-47C1-A89A-A340965A2BE2}" type="slidenum">
              <a:rPr lang="fr-FR" smtClean="0"/>
              <a:pPr rtl="0"/>
              <a:t>3</a:t>
            </a:fld>
            <a:endParaRPr lang="fr-FR"/>
          </a:p>
        </p:txBody>
      </p:sp>
    </p:spTree>
    <p:extLst>
      <p:ext uri="{BB962C8B-B14F-4D97-AF65-F5344CB8AC3E}">
        <p14:creationId xmlns:p14="http://schemas.microsoft.com/office/powerpoint/2010/main" val="3291806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964022" y="2396972"/>
            <a:ext cx="10035411" cy="3369500"/>
          </a:xfrm>
        </p:spPr>
        <p:txBody>
          <a:bodyPr rtlCol="0">
            <a:normAutofit/>
          </a:bodyPr>
          <a:lstStyle/>
          <a:p>
            <a:pPr rtl="0"/>
            <a:r>
              <a:rPr lang="fr-FR" dirty="0"/>
              <a:t>Une ligne éditoriale détermine </a:t>
            </a:r>
            <a:br>
              <a:rPr lang="fr-FR" dirty="0"/>
            </a:br>
            <a:r>
              <a:rPr lang="fr-FR" dirty="0"/>
              <a:t>le choix des sujets, les angles choisis, </a:t>
            </a:r>
            <a:br>
              <a:rPr lang="fr-FR" dirty="0"/>
            </a:br>
            <a:r>
              <a:rPr lang="fr-FR" dirty="0"/>
              <a:t>la hiérarchie de l’information, c’est-à-dire la place accordée aux informations jugées les plus importantes. </a:t>
            </a:r>
            <a:br>
              <a:rPr lang="fr-FR" dirty="0"/>
            </a:br>
            <a:r>
              <a:rPr lang="fr-FR" dirty="0"/>
              <a:t>(Source CLEMI)</a:t>
            </a:r>
          </a:p>
        </p:txBody>
      </p:sp>
    </p:spTree>
    <p:extLst>
      <p:ext uri="{BB962C8B-B14F-4D97-AF65-F5344CB8AC3E}">
        <p14:creationId xmlns:p14="http://schemas.microsoft.com/office/powerpoint/2010/main" val="409939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964022" y="2396972"/>
            <a:ext cx="10035411" cy="3369500"/>
          </a:xfrm>
        </p:spPr>
        <p:txBody>
          <a:bodyPr rtlCol="0">
            <a:normAutofit fontScale="90000"/>
          </a:bodyPr>
          <a:lstStyle/>
          <a:p>
            <a:pPr rtl="0"/>
            <a:r>
              <a:rPr lang="fr-FR" dirty="0"/>
              <a:t>Les différents critères d’une ligne</a:t>
            </a:r>
            <a:br>
              <a:rPr lang="fr-FR" dirty="0"/>
            </a:br>
            <a:r>
              <a:rPr lang="fr-FR" dirty="0"/>
              <a:t>éditoriale :</a:t>
            </a:r>
            <a:br>
              <a:rPr lang="fr-FR" dirty="0"/>
            </a:br>
            <a:r>
              <a:rPr lang="fr-FR" dirty="0"/>
              <a:t>- La thématique de la publication (Spécialisée ou généraliste)</a:t>
            </a:r>
            <a:br>
              <a:rPr lang="fr-FR" dirty="0"/>
            </a:br>
            <a:r>
              <a:rPr lang="fr-FR" dirty="0"/>
              <a:t>- Le public cible </a:t>
            </a:r>
            <a:br>
              <a:rPr lang="fr-FR" dirty="0"/>
            </a:br>
            <a:r>
              <a:rPr lang="fr-FR" dirty="0"/>
              <a:t>- Les orientations idéologiques ou les valeurs défendus pas les médias</a:t>
            </a:r>
            <a:br>
              <a:rPr lang="fr-FR" dirty="0"/>
            </a:br>
            <a:r>
              <a:rPr lang="fr-FR" dirty="0"/>
              <a:t>- Les formats et les périodicités</a:t>
            </a:r>
            <a:br>
              <a:rPr lang="fr-FR" dirty="0"/>
            </a:br>
            <a:br>
              <a:rPr lang="fr-FR" dirty="0"/>
            </a:br>
            <a:br>
              <a:rPr lang="fr-FR" dirty="0"/>
            </a:br>
            <a:endParaRPr lang="fr-FR" dirty="0"/>
          </a:p>
        </p:txBody>
      </p:sp>
    </p:spTree>
    <p:extLst>
      <p:ext uri="{BB962C8B-B14F-4D97-AF65-F5344CB8AC3E}">
        <p14:creationId xmlns:p14="http://schemas.microsoft.com/office/powerpoint/2010/main" val="1190916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964022" y="2396972"/>
            <a:ext cx="10035411" cy="3369500"/>
          </a:xfrm>
        </p:spPr>
        <p:txBody>
          <a:bodyPr rtlCol="0">
            <a:normAutofit fontScale="90000"/>
          </a:bodyPr>
          <a:lstStyle/>
          <a:p>
            <a:pPr rtl="0"/>
            <a:r>
              <a:rPr lang="fr-FR" dirty="0"/>
              <a:t>Les éléments de la ligne éditoriale</a:t>
            </a:r>
            <a:br>
              <a:rPr lang="fr-FR" dirty="0"/>
            </a:br>
            <a:r>
              <a:rPr lang="fr-FR" dirty="0"/>
              <a:t>	- La spécificité de l’entité / présentation</a:t>
            </a:r>
            <a:br>
              <a:rPr lang="fr-FR" dirty="0"/>
            </a:br>
            <a:r>
              <a:rPr lang="fr-FR" dirty="0"/>
              <a:t>	- Le message à faire passer / votre vision / votre </a:t>
            </a:r>
            <a:r>
              <a:rPr lang="fr-FR" dirty="0" err="1"/>
              <a:t>adn</a:t>
            </a:r>
            <a:br>
              <a:rPr lang="fr-FR" dirty="0"/>
            </a:br>
            <a:r>
              <a:rPr lang="fr-FR" dirty="0"/>
              <a:t>	- La cible à atteindre</a:t>
            </a:r>
            <a:br>
              <a:rPr lang="fr-FR" dirty="0"/>
            </a:br>
            <a:r>
              <a:rPr lang="fr-FR" dirty="0"/>
              <a:t>	- Le ton du message et la hiérarchisation des sujets</a:t>
            </a:r>
            <a:br>
              <a:rPr lang="fr-FR" dirty="0"/>
            </a:br>
            <a:r>
              <a:rPr lang="fr-FR" dirty="0"/>
              <a:t>	- Le contenu du message avec les moyens à votre disposition</a:t>
            </a:r>
            <a:br>
              <a:rPr lang="fr-FR" dirty="0"/>
            </a:br>
            <a:r>
              <a:rPr lang="fr-FR" dirty="0"/>
              <a:t>	- Les emplacements du message. Lieux de diffusion,</a:t>
            </a:r>
            <a:br>
              <a:rPr lang="fr-FR" dirty="0"/>
            </a:br>
            <a:r>
              <a:rPr lang="fr-FR" dirty="0"/>
              <a:t>	- Les contraintes techniques</a:t>
            </a:r>
            <a:br>
              <a:rPr lang="fr-FR" dirty="0"/>
            </a:br>
            <a:r>
              <a:rPr lang="fr-FR" dirty="0"/>
              <a:t>	- La fréquence de diffusion</a:t>
            </a:r>
            <a:br>
              <a:rPr lang="fr-FR" dirty="0"/>
            </a:br>
            <a:br>
              <a:rPr lang="fr-FR" dirty="0"/>
            </a:br>
            <a:br>
              <a:rPr lang="fr-FR" dirty="0"/>
            </a:br>
            <a:br>
              <a:rPr lang="fr-FR" dirty="0"/>
            </a:br>
            <a:endParaRPr lang="fr-FR" dirty="0"/>
          </a:p>
        </p:txBody>
      </p:sp>
    </p:spTree>
    <p:extLst>
      <p:ext uri="{BB962C8B-B14F-4D97-AF65-F5344CB8AC3E}">
        <p14:creationId xmlns:p14="http://schemas.microsoft.com/office/powerpoint/2010/main" val="2923269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353F689-2E51-BF4F-AE47-7CEB7CC4C52A}"/>
              </a:ext>
            </a:extLst>
          </p:cNvPr>
          <p:cNvSpPr>
            <a:spLocks noGrp="1"/>
          </p:cNvSpPr>
          <p:nvPr>
            <p:ph type="title"/>
          </p:nvPr>
        </p:nvSpPr>
        <p:spPr>
          <a:xfrm>
            <a:off x="964023" y="879063"/>
            <a:ext cx="8943457" cy="610863"/>
          </a:xfrm>
        </p:spPr>
        <p:txBody>
          <a:bodyPr rtlCol="0">
            <a:normAutofit fontScale="90000"/>
          </a:bodyPr>
          <a:lstStyle/>
          <a:p>
            <a:pPr rtl="0"/>
            <a:r>
              <a:rPr lang="fr-FR" dirty="0"/>
              <a:t>Les étapes de la constitution de votre ligne éditoriale 1 / 2  </a:t>
            </a:r>
          </a:p>
        </p:txBody>
      </p:sp>
      <p:sp>
        <p:nvSpPr>
          <p:cNvPr id="4" name="Espace réservé du texte 3">
            <a:extLst>
              <a:ext uri="{FF2B5EF4-FFF2-40B4-BE49-F238E27FC236}">
                <a16:creationId xmlns:a16="http://schemas.microsoft.com/office/drawing/2014/main" id="{A17F80A9-6337-524E-AC61-32C5AFEE8E6D}"/>
              </a:ext>
            </a:extLst>
          </p:cNvPr>
          <p:cNvSpPr>
            <a:spLocks noGrp="1"/>
          </p:cNvSpPr>
          <p:nvPr>
            <p:ph type="body" sz="quarter" idx="11"/>
          </p:nvPr>
        </p:nvSpPr>
        <p:spPr>
          <a:xfrm>
            <a:off x="952499" y="2289363"/>
            <a:ext cx="10712759" cy="2795232"/>
          </a:xfrm>
        </p:spPr>
        <p:txBody>
          <a:bodyPr rtlCol="0"/>
          <a:lstStyle/>
          <a:p>
            <a:pPr>
              <a:buFont typeface="+mj-lt"/>
              <a:buAutoNum type="arabicPeriod"/>
            </a:pPr>
            <a:r>
              <a:rPr lang="fr-FR" dirty="0"/>
              <a:t>Déterminez votre raison d’être et votre message principal</a:t>
            </a:r>
          </a:p>
          <a:p>
            <a:pPr>
              <a:buFont typeface="+mj-lt"/>
              <a:buAutoNum type="arabicPeriod"/>
            </a:pPr>
            <a:r>
              <a:rPr lang="fr-FR" dirty="0"/>
              <a:t>Détaillez ensuite vos missions secondaires, services annexes, autres messages</a:t>
            </a:r>
          </a:p>
          <a:p>
            <a:pPr>
              <a:buFont typeface="+mj-lt"/>
              <a:buAutoNum type="arabicPeriod"/>
            </a:pPr>
            <a:r>
              <a:rPr lang="fr-FR" dirty="0"/>
              <a:t>Définissez la cible principale, les cibles secondaires, et établissez les profils des personnes visées (personnalités, habitudes, </a:t>
            </a:r>
            <a:r>
              <a:rPr lang="fr-FR" dirty="0" err="1"/>
              <a:t>etc</a:t>
            </a:r>
            <a:r>
              <a:rPr lang="fr-FR" dirty="0"/>
              <a:t>)</a:t>
            </a:r>
          </a:p>
          <a:p>
            <a:pPr>
              <a:buFont typeface="+mj-lt"/>
              <a:buAutoNum type="arabicPeriod"/>
            </a:pPr>
            <a:r>
              <a:rPr lang="fr-FR" dirty="0"/>
              <a:t>Listez les problématiques rencontrées par les différents profils établis</a:t>
            </a:r>
          </a:p>
          <a:p>
            <a:pPr>
              <a:buFont typeface="+mj-lt"/>
              <a:buAutoNum type="arabicPeriod"/>
            </a:pPr>
            <a:r>
              <a:rPr lang="fr-FR" dirty="0"/>
              <a:t>Et recenser les solutions que vous êtes en mesure d’apporter pour répondre à leurs contraintes</a:t>
            </a:r>
          </a:p>
          <a:p>
            <a:pPr algn="r"/>
            <a:r>
              <a:rPr lang="fr-FR" i="1" dirty="0"/>
              <a:t>Source : www.redacteur.com</a:t>
            </a:r>
            <a:endParaRPr lang="fr-FR" dirty="0"/>
          </a:p>
        </p:txBody>
      </p:sp>
      <p:sp>
        <p:nvSpPr>
          <p:cNvPr id="7" name="Espace réservé du numéro de diapositive 6">
            <a:extLst>
              <a:ext uri="{FF2B5EF4-FFF2-40B4-BE49-F238E27FC236}">
                <a16:creationId xmlns:a16="http://schemas.microsoft.com/office/drawing/2014/main" id="{F37669F0-EA6D-6B46-AF0E-A9C2D1F223DB}"/>
              </a:ext>
            </a:extLst>
          </p:cNvPr>
          <p:cNvSpPr>
            <a:spLocks noGrp="1"/>
          </p:cNvSpPr>
          <p:nvPr>
            <p:ph type="sldNum" sz="quarter" idx="16"/>
          </p:nvPr>
        </p:nvSpPr>
        <p:spPr>
          <a:xfrm>
            <a:off x="971550" y="6332220"/>
            <a:ext cx="523240" cy="247651"/>
          </a:xfrm>
        </p:spPr>
        <p:txBody>
          <a:bodyPr rtlCol="0"/>
          <a:lstStyle/>
          <a:p>
            <a:pPr rtl="0"/>
            <a:fld id="{294A09A9-5501-47C1-A89A-A340965A2BE2}" type="slidenum">
              <a:rPr lang="fr-FR" smtClean="0"/>
              <a:pPr rtl="0"/>
              <a:t>33</a:t>
            </a:fld>
            <a:endParaRPr lang="fr-FR"/>
          </a:p>
        </p:txBody>
      </p:sp>
      <p:sp>
        <p:nvSpPr>
          <p:cNvPr id="5" name="Espace réservé de la date 4">
            <a:extLst>
              <a:ext uri="{FF2B5EF4-FFF2-40B4-BE49-F238E27FC236}">
                <a16:creationId xmlns:a16="http://schemas.microsoft.com/office/drawing/2014/main" id="{2E803E71-3088-0347-9BCC-16ADB551CCC8}"/>
              </a:ext>
            </a:extLst>
          </p:cNvPr>
          <p:cNvSpPr>
            <a:spLocks noGrp="1"/>
          </p:cNvSpPr>
          <p:nvPr>
            <p:ph type="dt" sz="half" idx="14"/>
          </p:nvPr>
        </p:nvSpPr>
        <p:spPr>
          <a:xfrm>
            <a:off x="2992120" y="6332220"/>
            <a:ext cx="1313180" cy="247651"/>
          </a:xfrm>
        </p:spPr>
        <p:txBody>
          <a:bodyPr rtlCol="0"/>
          <a:lstStyle/>
          <a:p>
            <a:pPr rtl="0"/>
            <a:fld id="{29E50CD6-4086-4F74-BE9D-7473625CEF13}" type="datetime4">
              <a:rPr lang="fr-FR" smtClean="0"/>
              <a:t>14 mars 2023</a:t>
            </a:fld>
            <a:endParaRPr lang="fr-FR"/>
          </a:p>
        </p:txBody>
      </p:sp>
    </p:spTree>
    <p:extLst>
      <p:ext uri="{BB962C8B-B14F-4D97-AF65-F5344CB8AC3E}">
        <p14:creationId xmlns:p14="http://schemas.microsoft.com/office/powerpoint/2010/main" val="3515693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353F689-2E51-BF4F-AE47-7CEB7CC4C52A}"/>
              </a:ext>
            </a:extLst>
          </p:cNvPr>
          <p:cNvSpPr>
            <a:spLocks noGrp="1"/>
          </p:cNvSpPr>
          <p:nvPr>
            <p:ph type="title"/>
          </p:nvPr>
        </p:nvSpPr>
        <p:spPr>
          <a:xfrm>
            <a:off x="964023" y="879063"/>
            <a:ext cx="8943457" cy="610863"/>
          </a:xfrm>
        </p:spPr>
        <p:txBody>
          <a:bodyPr rtlCol="0">
            <a:normAutofit fontScale="90000"/>
          </a:bodyPr>
          <a:lstStyle/>
          <a:p>
            <a:pPr rtl="0"/>
            <a:r>
              <a:rPr lang="fr-FR" dirty="0"/>
              <a:t>Les étapes de la constitution de votre ligne éditoriale 2 / 2</a:t>
            </a:r>
          </a:p>
        </p:txBody>
      </p:sp>
      <p:sp>
        <p:nvSpPr>
          <p:cNvPr id="4" name="Espace réservé du texte 3">
            <a:extLst>
              <a:ext uri="{FF2B5EF4-FFF2-40B4-BE49-F238E27FC236}">
                <a16:creationId xmlns:a16="http://schemas.microsoft.com/office/drawing/2014/main" id="{A17F80A9-6337-524E-AC61-32C5AFEE8E6D}"/>
              </a:ext>
            </a:extLst>
          </p:cNvPr>
          <p:cNvSpPr>
            <a:spLocks noGrp="1"/>
          </p:cNvSpPr>
          <p:nvPr>
            <p:ph type="body" sz="quarter" idx="11"/>
          </p:nvPr>
        </p:nvSpPr>
        <p:spPr>
          <a:xfrm>
            <a:off x="952499" y="2289363"/>
            <a:ext cx="10712759" cy="2795232"/>
          </a:xfrm>
        </p:spPr>
        <p:txBody>
          <a:bodyPr rtlCol="0"/>
          <a:lstStyle/>
          <a:p>
            <a:r>
              <a:rPr lang="fr-FR" dirty="0"/>
              <a:t>6.Définissez le ton que vous utiliserez dans vos contenus (</a:t>
            </a:r>
            <a:r>
              <a:rPr lang="fr-FR" dirty="0" err="1"/>
              <a:t>friendly</a:t>
            </a:r>
            <a:r>
              <a:rPr lang="fr-FR" dirty="0"/>
              <a:t>, formel, </a:t>
            </a:r>
            <a:r>
              <a:rPr lang="fr-FR" dirty="0" err="1"/>
              <a:t>etc</a:t>
            </a:r>
            <a:r>
              <a:rPr lang="fr-FR" dirty="0"/>
              <a:t>)</a:t>
            </a:r>
          </a:p>
          <a:p>
            <a:r>
              <a:rPr lang="fr-FR" dirty="0"/>
              <a:t>7.Choisissez les bons supports de communication. Les supports dépendent de votre cible, vous devez donc être présent là où se trouve votre cible principale.</a:t>
            </a:r>
          </a:p>
          <a:p>
            <a:r>
              <a:rPr lang="fr-FR" dirty="0"/>
              <a:t>8.Définissez les types de contenus produits (vidéo, articles, </a:t>
            </a:r>
            <a:r>
              <a:rPr lang="fr-FR" dirty="0" err="1"/>
              <a:t>etc</a:t>
            </a:r>
            <a:r>
              <a:rPr lang="fr-FR" dirty="0"/>
              <a:t>)</a:t>
            </a:r>
          </a:p>
          <a:p>
            <a:r>
              <a:rPr lang="fr-FR" dirty="0"/>
              <a:t>9.Établissez une charte éditoriale orientée SEO pour les rédacteurs qui s’occuperont de rédiger les contenus</a:t>
            </a:r>
          </a:p>
          <a:p>
            <a:r>
              <a:rPr lang="fr-FR" dirty="0"/>
              <a:t>10.Définissez le nombre de contenus à produire mensuellement et les jours de publications. Mettez en place un planning éditorial pour conserver un rythme régulier et ne pas vous y perdre.</a:t>
            </a:r>
          </a:p>
          <a:p>
            <a:pPr algn="r"/>
            <a:r>
              <a:rPr lang="fr-FR" i="1" dirty="0"/>
              <a:t>Source : www.redacteur.com</a:t>
            </a:r>
            <a:endParaRPr lang="fr-FR" dirty="0"/>
          </a:p>
        </p:txBody>
      </p:sp>
      <p:sp>
        <p:nvSpPr>
          <p:cNvPr id="7" name="Espace réservé du numéro de diapositive 6">
            <a:extLst>
              <a:ext uri="{FF2B5EF4-FFF2-40B4-BE49-F238E27FC236}">
                <a16:creationId xmlns:a16="http://schemas.microsoft.com/office/drawing/2014/main" id="{F37669F0-EA6D-6B46-AF0E-A9C2D1F223DB}"/>
              </a:ext>
            </a:extLst>
          </p:cNvPr>
          <p:cNvSpPr>
            <a:spLocks noGrp="1"/>
          </p:cNvSpPr>
          <p:nvPr>
            <p:ph type="sldNum" sz="quarter" idx="16"/>
          </p:nvPr>
        </p:nvSpPr>
        <p:spPr>
          <a:xfrm>
            <a:off x="971550" y="6332220"/>
            <a:ext cx="523240" cy="247651"/>
          </a:xfrm>
        </p:spPr>
        <p:txBody>
          <a:bodyPr rtlCol="0"/>
          <a:lstStyle/>
          <a:p>
            <a:pPr rtl="0"/>
            <a:fld id="{294A09A9-5501-47C1-A89A-A340965A2BE2}" type="slidenum">
              <a:rPr lang="fr-FR" smtClean="0"/>
              <a:pPr rtl="0"/>
              <a:t>34</a:t>
            </a:fld>
            <a:endParaRPr lang="fr-FR"/>
          </a:p>
        </p:txBody>
      </p:sp>
    </p:spTree>
    <p:extLst>
      <p:ext uri="{BB962C8B-B14F-4D97-AF65-F5344CB8AC3E}">
        <p14:creationId xmlns:p14="http://schemas.microsoft.com/office/powerpoint/2010/main" val="3308386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ce réservé d’image 19" descr="Gros plan en noir et blanc d’une jeune pousse">
            <a:extLst>
              <a:ext uri="{FF2B5EF4-FFF2-40B4-BE49-F238E27FC236}">
                <a16:creationId xmlns:a16="http://schemas.microsoft.com/office/drawing/2014/main" id="{12F007AF-B3B3-4BBC-9990-D46E31738B7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pic>
        <p:nvPicPr>
          <p:cNvPr id="8" name="Image 7" descr="Femme au téléphone regardant un journal">
            <a:extLst>
              <a:ext uri="{FF2B5EF4-FFF2-40B4-BE49-F238E27FC236}">
                <a16:creationId xmlns:a16="http://schemas.microsoft.com/office/drawing/2014/main" id="{E3A3A0B6-E030-4D35-703B-676B2E8A1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35420" cy="6858000"/>
          </a:xfrm>
          <a:prstGeom prst="rect">
            <a:avLst/>
          </a:prstGeom>
        </p:spPr>
      </p:pic>
      <p:sp>
        <p:nvSpPr>
          <p:cNvPr id="2" name="Titre 1">
            <a:extLst>
              <a:ext uri="{FF2B5EF4-FFF2-40B4-BE49-F238E27FC236}">
                <a16:creationId xmlns:a16="http://schemas.microsoft.com/office/drawing/2014/main" id="{A8704A28-E62C-2E4A-A2A4-AD85CB6126A2}"/>
              </a:ext>
            </a:extLst>
          </p:cNvPr>
          <p:cNvSpPr>
            <a:spLocks noGrp="1"/>
          </p:cNvSpPr>
          <p:nvPr>
            <p:ph type="title"/>
          </p:nvPr>
        </p:nvSpPr>
        <p:spPr>
          <a:xfrm>
            <a:off x="7193943" y="3045437"/>
            <a:ext cx="4941477" cy="610863"/>
          </a:xfrm>
        </p:spPr>
        <p:txBody>
          <a:bodyPr rtlCol="0">
            <a:normAutofit fontScale="90000"/>
          </a:bodyPr>
          <a:lstStyle/>
          <a:p>
            <a:pPr rtl="0"/>
            <a:r>
              <a:rPr lang="fr-FR" dirty="0">
                <a:effectLst>
                  <a:outerShdw blurRad="38100" dist="38100" dir="2700000" algn="tl">
                    <a:srgbClr val="000000">
                      <a:alpha val="43137"/>
                    </a:srgbClr>
                  </a:outerShdw>
                </a:effectLst>
              </a:rPr>
              <a:t>Exemples de lignes</a:t>
            </a:r>
            <a:br>
              <a:rPr lang="fr-FR" dirty="0">
                <a:effectLst>
                  <a:outerShdw blurRad="38100" dist="38100" dir="2700000" algn="tl">
                    <a:srgbClr val="000000">
                      <a:alpha val="43137"/>
                    </a:srgbClr>
                  </a:outerShdw>
                </a:effectLst>
              </a:rPr>
            </a:br>
            <a:r>
              <a:rPr lang="fr-FR" dirty="0">
                <a:effectLst>
                  <a:outerShdw blurRad="38100" dist="38100" dir="2700000" algn="tl">
                    <a:srgbClr val="000000">
                      <a:alpha val="43137"/>
                    </a:srgbClr>
                  </a:outerShdw>
                </a:effectLst>
              </a:rPr>
              <a:t>éditoriales sur un support blog ! </a:t>
            </a:r>
          </a:p>
        </p:txBody>
      </p:sp>
      <p:cxnSp>
        <p:nvCxnSpPr>
          <p:cNvPr id="6" name="Connecteur droit 5">
            <a:extLst>
              <a:ext uri="{FF2B5EF4-FFF2-40B4-BE49-F238E27FC236}">
                <a16:creationId xmlns:a16="http://schemas.microsoft.com/office/drawing/2014/main" id="{4D6EE753-BEBB-4348-896E-73627FDDCF64}"/>
              </a:ext>
              <a:ext uri="{C183D7F6-B498-43B3-948B-1728B52AA6E4}">
                <adec:decorative xmlns:adec="http://schemas.microsoft.com/office/drawing/2017/decorative" val="1"/>
              </a:ext>
            </a:extLst>
          </p:cNvPr>
          <p:cNvCxnSpPr>
            <a:cxnSpLocks/>
          </p:cNvCxnSpPr>
          <p:nvPr/>
        </p:nvCxnSpPr>
        <p:spPr>
          <a:xfrm>
            <a:off x="7194680"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7863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1713390" y="3000652"/>
            <a:ext cx="8932414" cy="3369500"/>
          </a:xfrm>
        </p:spPr>
        <p:txBody>
          <a:bodyPr rtlCol="0">
            <a:noAutofit/>
          </a:bodyPr>
          <a:lstStyle/>
          <a:p>
            <a:r>
              <a:rPr lang="fr-FR" sz="1600" dirty="0" err="1"/>
              <a:t>Ecoflow</a:t>
            </a:r>
            <a:r>
              <a:rPr lang="fr-FR" sz="1600" dirty="0"/>
              <a:t> est une entreprise spécialisée dans les solutions d’énergie électrique et solaire portable, destinées aux personnes mobiles (voyageurs, professionnels souvent en déplacements, </a:t>
            </a:r>
            <a:r>
              <a:rPr lang="fr-FR" sz="1600" dirty="0" err="1"/>
              <a:t>etc</a:t>
            </a:r>
            <a:r>
              <a:rPr lang="fr-FR" sz="1600" dirty="0"/>
              <a:t>)</a:t>
            </a:r>
            <a:br>
              <a:rPr lang="fr-FR" sz="1600" dirty="0"/>
            </a:br>
            <a:br>
              <a:rPr lang="fr-FR" sz="1600" dirty="0"/>
            </a:br>
            <a:r>
              <a:rPr lang="fr-FR" sz="1600" b="1" dirty="0"/>
              <a:t>Quel positionnement ?</a:t>
            </a:r>
            <a:br>
              <a:rPr lang="fr-FR" sz="1600" dirty="0"/>
            </a:br>
            <a:r>
              <a:rPr lang="fr-FR" sz="1600" u="sng" dirty="0"/>
              <a:t>Montrer son expertise </a:t>
            </a:r>
            <a:r>
              <a:rPr lang="fr-FR" sz="1600" dirty="0"/>
              <a:t>pour gagner la confiance de ses cibles.</a:t>
            </a:r>
            <a:br>
              <a:rPr lang="fr-FR" sz="1600" dirty="0"/>
            </a:br>
            <a:r>
              <a:rPr lang="fr-FR" sz="1600" dirty="0"/>
              <a:t>Vulgariser les explications pour être compris de tous et susciter l’intérêt.</a:t>
            </a:r>
            <a:br>
              <a:rPr lang="fr-FR" sz="1600" dirty="0"/>
            </a:br>
            <a:r>
              <a:rPr lang="fr-FR" sz="1600" dirty="0"/>
              <a:t>Produire des contenus qui mettent en valeur les avantages à utiliser le matériel </a:t>
            </a:r>
            <a:r>
              <a:rPr lang="fr-FR" sz="1600" dirty="0" err="1"/>
              <a:t>Ecoflow</a:t>
            </a:r>
            <a:r>
              <a:rPr lang="fr-FR" sz="1600" dirty="0"/>
              <a:t>.</a:t>
            </a:r>
            <a:br>
              <a:rPr lang="fr-FR" sz="1600" dirty="0"/>
            </a:br>
            <a:r>
              <a:rPr lang="fr-FR" sz="1600" dirty="0"/>
              <a:t>Être disponible via </a:t>
            </a:r>
            <a:r>
              <a:rPr lang="fr-FR" sz="1600" u="sng" dirty="0"/>
              <a:t>les différents médias utilisés </a:t>
            </a:r>
            <a:r>
              <a:rPr lang="fr-FR" sz="1600" dirty="0"/>
              <a:t>par les cibles afin de répondre aux interrogations</a:t>
            </a:r>
          </a:p>
        </p:txBody>
      </p:sp>
      <p:sp>
        <p:nvSpPr>
          <p:cNvPr id="3" name="Titre 1">
            <a:extLst>
              <a:ext uri="{FF2B5EF4-FFF2-40B4-BE49-F238E27FC236}">
                <a16:creationId xmlns:a16="http://schemas.microsoft.com/office/drawing/2014/main" id="{DE722307-9A0E-0A5E-C7E8-81EF58A3E2EF}"/>
              </a:ext>
            </a:extLst>
          </p:cNvPr>
          <p:cNvSpPr txBox="1">
            <a:spLocks/>
          </p:cNvSpPr>
          <p:nvPr/>
        </p:nvSpPr>
        <p:spPr>
          <a:xfrm>
            <a:off x="610394" y="2290226"/>
            <a:ext cx="10035411" cy="1056868"/>
          </a:xfrm>
          <a:prstGeom prst="rect">
            <a:avLst/>
          </a:prstGeom>
          <a:ln>
            <a:noFill/>
          </a:ln>
        </p:spPr>
        <p:txBody>
          <a:bodyPr vert="horz" lIns="0" tIns="0" rIns="0" bIns="0" rtlCol="0" anchor="t" anchorCtr="0">
            <a:normAutofit fontScale="97500"/>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b="1" dirty="0"/>
              <a:t>1) Exemple de ligne éditoriale B2C</a:t>
            </a:r>
          </a:p>
        </p:txBody>
      </p:sp>
    </p:spTree>
    <p:extLst>
      <p:ext uri="{BB962C8B-B14F-4D97-AF65-F5344CB8AC3E}">
        <p14:creationId xmlns:p14="http://schemas.microsoft.com/office/powerpoint/2010/main" val="3499237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1713390" y="3000652"/>
            <a:ext cx="8932414" cy="3369500"/>
          </a:xfrm>
        </p:spPr>
        <p:txBody>
          <a:bodyPr rtlCol="0">
            <a:noAutofit/>
          </a:bodyPr>
          <a:lstStyle/>
          <a:p>
            <a:r>
              <a:rPr lang="fr-FR" sz="1600" b="1" dirty="0"/>
              <a:t>Quelles cibles ? </a:t>
            </a:r>
            <a:br>
              <a:rPr lang="fr-FR" sz="1600" dirty="0"/>
            </a:br>
            <a:r>
              <a:rPr lang="fr-FR" sz="1600" u="sng" dirty="0"/>
              <a:t>Les cibles principales </a:t>
            </a:r>
            <a:r>
              <a:rPr lang="fr-FR" sz="1600" dirty="0"/>
              <a:t>de l’entreprise sont les propriétaires de camping-car, fourgons aménagés, bateaux, les personnes adeptes des séjours en camping, les voyageurs. Les autres cibles de la marque sont les personnes sédentaires à la recherche d’une plus grande autonomie énergétique, et ce, de manière écologique. </a:t>
            </a:r>
            <a:br>
              <a:rPr lang="fr-FR" sz="1600" dirty="0"/>
            </a:br>
            <a:r>
              <a:rPr lang="fr-FR" sz="1600" dirty="0"/>
              <a:t>Enfin, la marque vise aussi les professionnels qui participent régulièrement à des salons, foires et événements.</a:t>
            </a:r>
          </a:p>
        </p:txBody>
      </p:sp>
      <p:sp>
        <p:nvSpPr>
          <p:cNvPr id="3" name="Titre 1">
            <a:extLst>
              <a:ext uri="{FF2B5EF4-FFF2-40B4-BE49-F238E27FC236}">
                <a16:creationId xmlns:a16="http://schemas.microsoft.com/office/drawing/2014/main" id="{DE722307-9A0E-0A5E-C7E8-81EF58A3E2EF}"/>
              </a:ext>
            </a:extLst>
          </p:cNvPr>
          <p:cNvSpPr txBox="1">
            <a:spLocks/>
          </p:cNvSpPr>
          <p:nvPr/>
        </p:nvSpPr>
        <p:spPr>
          <a:xfrm>
            <a:off x="610394" y="2290226"/>
            <a:ext cx="10035411" cy="1056868"/>
          </a:xfrm>
          <a:prstGeom prst="rect">
            <a:avLst/>
          </a:prstGeom>
          <a:ln>
            <a:noFill/>
          </a:ln>
        </p:spPr>
        <p:txBody>
          <a:bodyPr vert="horz" lIns="0" tIns="0" rIns="0" bIns="0" rtlCol="0" anchor="t" anchorCtr="0">
            <a:normAutofit fontScale="97500"/>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b="1" dirty="0"/>
              <a:t>1) Exemple de ligne éditoriale B2C</a:t>
            </a:r>
          </a:p>
        </p:txBody>
      </p:sp>
    </p:spTree>
    <p:extLst>
      <p:ext uri="{BB962C8B-B14F-4D97-AF65-F5344CB8AC3E}">
        <p14:creationId xmlns:p14="http://schemas.microsoft.com/office/powerpoint/2010/main" val="2338091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1546195" y="3062795"/>
            <a:ext cx="10035411" cy="3124940"/>
          </a:xfrm>
        </p:spPr>
        <p:txBody>
          <a:bodyPr rtlCol="0">
            <a:noAutofit/>
          </a:bodyPr>
          <a:lstStyle/>
          <a:p>
            <a:r>
              <a:rPr lang="fr-FR" sz="1600" b="1" dirty="0"/>
              <a:t>Problématiques et désirs des cibles ?</a:t>
            </a:r>
            <a:br>
              <a:rPr lang="fr-FR" sz="1600" dirty="0"/>
            </a:br>
            <a:r>
              <a:rPr lang="fr-FR" sz="1600" dirty="0"/>
              <a:t>Voyageurs souhaitant </a:t>
            </a:r>
            <a:r>
              <a:rPr lang="fr-FR" sz="1600" u="sng" dirty="0"/>
              <a:t>gagner en autonomie électrique </a:t>
            </a:r>
            <a:r>
              <a:rPr lang="fr-FR" sz="1600" dirty="0"/>
              <a:t>pour visiter des lieux reculés plus longtemps. Pour avoir une solution polyvalente (rechargement solaire et sur secteur) et ne jamais être en rade d’électricité.</a:t>
            </a:r>
            <a:br>
              <a:rPr lang="fr-FR" sz="1600" dirty="0"/>
            </a:br>
            <a:r>
              <a:rPr lang="fr-FR" sz="1600" dirty="0"/>
              <a:t>Digital nomade en télétravail ayant un besoin impératif de ne pas être en pénurie d’électricité.</a:t>
            </a:r>
            <a:br>
              <a:rPr lang="fr-FR" sz="1600" dirty="0"/>
            </a:br>
            <a:r>
              <a:rPr lang="fr-FR" sz="1600" dirty="0"/>
              <a:t>Personnes ayant besoin de gagner en praticité et en confort pendant leurs déplacements. À la recherche d’une solution fiable pour charger différents équipements.</a:t>
            </a:r>
            <a:br>
              <a:rPr lang="fr-FR" sz="1600" dirty="0"/>
            </a:br>
            <a:r>
              <a:rPr lang="fr-FR" sz="1600" dirty="0"/>
              <a:t>Personnes sédentaires souhaitant réaliser des économies d’énergie en alimentant certains équipements grâce à l’énergie solaire stockée dans une batterie </a:t>
            </a:r>
            <a:r>
              <a:rPr lang="fr-FR" sz="1600" dirty="0" err="1"/>
              <a:t>ecoflow</a:t>
            </a:r>
            <a:r>
              <a:rPr lang="fr-FR" sz="1600" dirty="0"/>
              <a:t> (équipements du jardin par exemple)</a:t>
            </a:r>
          </a:p>
        </p:txBody>
      </p:sp>
      <p:sp>
        <p:nvSpPr>
          <p:cNvPr id="3" name="Titre 1">
            <a:extLst>
              <a:ext uri="{FF2B5EF4-FFF2-40B4-BE49-F238E27FC236}">
                <a16:creationId xmlns:a16="http://schemas.microsoft.com/office/drawing/2014/main" id="{DE722307-9A0E-0A5E-C7E8-81EF58A3E2EF}"/>
              </a:ext>
            </a:extLst>
          </p:cNvPr>
          <p:cNvSpPr txBox="1">
            <a:spLocks/>
          </p:cNvSpPr>
          <p:nvPr/>
        </p:nvSpPr>
        <p:spPr>
          <a:xfrm>
            <a:off x="610394" y="2290226"/>
            <a:ext cx="10035411" cy="1056868"/>
          </a:xfrm>
          <a:prstGeom prst="rect">
            <a:avLst/>
          </a:prstGeom>
          <a:ln>
            <a:noFill/>
          </a:ln>
        </p:spPr>
        <p:txBody>
          <a:bodyPr vert="horz" lIns="0" tIns="0" rIns="0" bIns="0" rtlCol="0" anchor="t" anchorCtr="0">
            <a:normAutofit fontScale="97500"/>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b="1" dirty="0"/>
              <a:t>1) Exemple de ligne éditoriale B2C</a:t>
            </a:r>
          </a:p>
        </p:txBody>
      </p:sp>
    </p:spTree>
    <p:extLst>
      <p:ext uri="{BB962C8B-B14F-4D97-AF65-F5344CB8AC3E}">
        <p14:creationId xmlns:p14="http://schemas.microsoft.com/office/powerpoint/2010/main" val="927625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2370338" y="2818660"/>
            <a:ext cx="7955870" cy="3369500"/>
          </a:xfrm>
        </p:spPr>
        <p:txBody>
          <a:bodyPr rtlCol="0">
            <a:normAutofit fontScale="90000"/>
          </a:bodyPr>
          <a:lstStyle/>
          <a:p>
            <a:br>
              <a:rPr lang="fr-FR" sz="800" b="1" dirty="0"/>
            </a:br>
            <a:r>
              <a:rPr lang="fr-FR" sz="1600" b="1" dirty="0"/>
              <a:t>Les objectifs des contenus du blog ?</a:t>
            </a:r>
            <a:br>
              <a:rPr lang="fr-FR" sz="1600" dirty="0"/>
            </a:br>
            <a:r>
              <a:rPr lang="fr-FR" sz="1600" dirty="0"/>
              <a:t>Expliquer </a:t>
            </a:r>
            <a:r>
              <a:rPr lang="fr-FR" sz="1600" u="sng" dirty="0"/>
              <a:t>comment fonctionnent les batteries </a:t>
            </a:r>
            <a:r>
              <a:rPr lang="fr-FR" sz="1600" dirty="0" err="1"/>
              <a:t>ecoflow</a:t>
            </a:r>
            <a:r>
              <a:rPr lang="fr-FR" sz="1600" dirty="0"/>
              <a:t>, présenter les nouveautés technologiques de la marque, conseiller, informer, mettre en avant sa position de leader sur ce marché et guider les personnes dans leurs choix.</a:t>
            </a:r>
            <a:br>
              <a:rPr lang="fr-FR" sz="1600" b="1" dirty="0"/>
            </a:br>
            <a:br>
              <a:rPr lang="fr-FR" sz="1600" b="1" dirty="0"/>
            </a:br>
            <a:r>
              <a:rPr lang="fr-FR" sz="1600" b="1" dirty="0"/>
              <a:t>Quel est le ton ?</a:t>
            </a:r>
            <a:br>
              <a:rPr lang="fr-FR" sz="1600" dirty="0"/>
            </a:br>
            <a:r>
              <a:rPr lang="fr-FR" sz="1600" dirty="0"/>
              <a:t>Le ton utilisé est informatif et la marque utilise le “vous”.</a:t>
            </a:r>
            <a:br>
              <a:rPr lang="fr-FR" sz="1600" dirty="0"/>
            </a:br>
            <a:br>
              <a:rPr lang="fr-FR" sz="1600" dirty="0"/>
            </a:br>
            <a:r>
              <a:rPr lang="fr-FR" sz="1600" b="1" dirty="0"/>
              <a:t>Quelle fréquence pour les publications sur le blog ?</a:t>
            </a:r>
            <a:br>
              <a:rPr lang="fr-FR" sz="1600" dirty="0"/>
            </a:br>
            <a:r>
              <a:rPr lang="fr-FR" sz="1600" dirty="0"/>
              <a:t>Un minimum de 12 articles de blog par mois (3 articles par semaine). La marque étant présente à l’international, les articles de blog sont traduits pour chaque site.</a:t>
            </a:r>
            <a:br>
              <a:rPr lang="fr-FR" sz="1600" dirty="0"/>
            </a:br>
            <a:r>
              <a:rPr lang="fr-FR" sz="1600" dirty="0" err="1"/>
              <a:t>Ecoflow</a:t>
            </a:r>
            <a:r>
              <a:rPr lang="fr-FR" sz="1600" dirty="0"/>
              <a:t> est une marque présente et très active sur Instagram, réseau social massivement utilisé par ses différentes cibles. À partir de ce média en particulier, elle parvient à qualifier le trafic vers son site web.</a:t>
            </a:r>
          </a:p>
        </p:txBody>
      </p:sp>
      <p:sp>
        <p:nvSpPr>
          <p:cNvPr id="3" name="Titre 1">
            <a:extLst>
              <a:ext uri="{FF2B5EF4-FFF2-40B4-BE49-F238E27FC236}">
                <a16:creationId xmlns:a16="http://schemas.microsoft.com/office/drawing/2014/main" id="{DE722307-9A0E-0A5E-C7E8-81EF58A3E2EF}"/>
              </a:ext>
            </a:extLst>
          </p:cNvPr>
          <p:cNvSpPr txBox="1">
            <a:spLocks/>
          </p:cNvSpPr>
          <p:nvPr/>
        </p:nvSpPr>
        <p:spPr>
          <a:xfrm>
            <a:off x="610394" y="2290226"/>
            <a:ext cx="10035411" cy="1056868"/>
          </a:xfrm>
          <a:prstGeom prst="rect">
            <a:avLst/>
          </a:prstGeom>
          <a:ln>
            <a:noFill/>
          </a:ln>
        </p:spPr>
        <p:txBody>
          <a:bodyPr vert="horz" lIns="0" tIns="0" rIns="0" bIns="0" rtlCol="0" anchor="t" anchorCtr="0">
            <a:normAutofit fontScale="97500"/>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b="1" dirty="0"/>
              <a:t>1) Exemple de ligne éditoriale B2C : Le blog</a:t>
            </a:r>
          </a:p>
        </p:txBody>
      </p:sp>
    </p:spTree>
    <p:extLst>
      <p:ext uri="{BB962C8B-B14F-4D97-AF65-F5344CB8AC3E}">
        <p14:creationId xmlns:p14="http://schemas.microsoft.com/office/powerpoint/2010/main" val="1262444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F0FA04-6227-9040-92A6-9514A59B8E7B}"/>
              </a:ext>
            </a:extLst>
          </p:cNvPr>
          <p:cNvSpPr>
            <a:spLocks noGrp="1"/>
          </p:cNvSpPr>
          <p:nvPr>
            <p:ph type="title"/>
          </p:nvPr>
        </p:nvSpPr>
        <p:spPr>
          <a:xfrm>
            <a:off x="964023" y="879063"/>
            <a:ext cx="6209134" cy="610863"/>
          </a:xfrm>
        </p:spPr>
        <p:txBody>
          <a:bodyPr rtlCol="0">
            <a:normAutofit/>
          </a:bodyPr>
          <a:lstStyle/>
          <a:p>
            <a:pPr rtl="0"/>
            <a:r>
              <a:rPr lang="fr-FR" dirty="0"/>
              <a:t>Les dates des séances</a:t>
            </a:r>
          </a:p>
        </p:txBody>
      </p:sp>
      <p:sp>
        <p:nvSpPr>
          <p:cNvPr id="3" name="Espace réservé au texte 2">
            <a:extLst>
              <a:ext uri="{FF2B5EF4-FFF2-40B4-BE49-F238E27FC236}">
                <a16:creationId xmlns:a16="http://schemas.microsoft.com/office/drawing/2014/main" id="{9CD657E5-4675-E84E-840E-4F6D4868C5A9}"/>
              </a:ext>
            </a:extLst>
          </p:cNvPr>
          <p:cNvSpPr>
            <a:spLocks noGrp="1"/>
          </p:cNvSpPr>
          <p:nvPr>
            <p:ph type="body" idx="1"/>
          </p:nvPr>
        </p:nvSpPr>
        <p:spPr/>
        <p:txBody>
          <a:bodyPr rtlCol="0"/>
          <a:lstStyle/>
          <a:p>
            <a:pPr rtl="0"/>
            <a:r>
              <a:rPr lang="fr-FR" dirty="0"/>
              <a:t>ECORIS / Annecy</a:t>
            </a:r>
          </a:p>
        </p:txBody>
      </p:sp>
      <p:sp>
        <p:nvSpPr>
          <p:cNvPr id="5" name="Espace réservé du contenu 4">
            <a:extLst>
              <a:ext uri="{FF2B5EF4-FFF2-40B4-BE49-F238E27FC236}">
                <a16:creationId xmlns:a16="http://schemas.microsoft.com/office/drawing/2014/main" id="{0B4B9306-DDC0-AD4F-A9C2-739C6AEB0172}"/>
              </a:ext>
            </a:extLst>
          </p:cNvPr>
          <p:cNvSpPr>
            <a:spLocks noGrp="1"/>
          </p:cNvSpPr>
          <p:nvPr>
            <p:ph sz="half" idx="2"/>
          </p:nvPr>
        </p:nvSpPr>
        <p:spPr>
          <a:xfrm>
            <a:off x="964023" y="2786446"/>
            <a:ext cx="4827178" cy="1942138"/>
          </a:xfrm>
        </p:spPr>
        <p:txBody>
          <a:bodyPr rtlCol="0">
            <a:normAutofit fontScale="92500" lnSpcReduction="10000"/>
          </a:bodyPr>
          <a:lstStyle/>
          <a:p>
            <a:pPr rtl="0"/>
            <a:r>
              <a:rPr lang="fr-FR" dirty="0"/>
              <a:t>1 / Vendredi 27 janvier à 8h00</a:t>
            </a:r>
          </a:p>
          <a:p>
            <a:pPr rtl="0"/>
            <a:r>
              <a:rPr lang="fr-FR" dirty="0"/>
              <a:t>2 / Mercredi 15 mars à 8h00</a:t>
            </a:r>
          </a:p>
          <a:p>
            <a:pPr rtl="0"/>
            <a:r>
              <a:rPr lang="fr-FR" dirty="0"/>
              <a:t>3 / Mercredi 29 mars à 13h30</a:t>
            </a:r>
          </a:p>
          <a:p>
            <a:pPr rtl="0"/>
            <a:r>
              <a:rPr lang="fr-FR" dirty="0"/>
              <a:t>4 / Mercredi 19 avril à 8h00</a:t>
            </a:r>
          </a:p>
          <a:p>
            <a:pPr rtl="0"/>
            <a:r>
              <a:rPr lang="fr-FR" dirty="0"/>
              <a:t>5 / Vendredi 12 mai à 13h30</a:t>
            </a:r>
          </a:p>
          <a:p>
            <a:pPr rtl="0"/>
            <a:r>
              <a:rPr lang="fr-FR" dirty="0"/>
              <a:t>6 / Mercredi 14 juin à 8h00</a:t>
            </a:r>
          </a:p>
          <a:p>
            <a:pPr marL="0" indent="0" rtl="0">
              <a:buNone/>
            </a:pPr>
            <a:endParaRPr lang="fr-FR" dirty="0"/>
          </a:p>
          <a:p>
            <a:pPr rtl="0"/>
            <a:endParaRPr lang="fr-FR" dirty="0"/>
          </a:p>
        </p:txBody>
      </p:sp>
      <p:sp>
        <p:nvSpPr>
          <p:cNvPr id="4" name="Espace réservé du texte 3">
            <a:extLst>
              <a:ext uri="{FF2B5EF4-FFF2-40B4-BE49-F238E27FC236}">
                <a16:creationId xmlns:a16="http://schemas.microsoft.com/office/drawing/2014/main" id="{6AF03CC0-7DA0-ED4F-B612-580E138D588A}"/>
              </a:ext>
            </a:extLst>
          </p:cNvPr>
          <p:cNvSpPr>
            <a:spLocks noGrp="1"/>
          </p:cNvSpPr>
          <p:nvPr>
            <p:ph type="body" idx="10"/>
          </p:nvPr>
        </p:nvSpPr>
        <p:spPr/>
        <p:txBody>
          <a:bodyPr rtlCol="0"/>
          <a:lstStyle/>
          <a:p>
            <a:pPr rtl="0"/>
            <a:r>
              <a:rPr lang="fr-FR" dirty="0"/>
              <a:t>ECORIS / Annemasse</a:t>
            </a:r>
          </a:p>
        </p:txBody>
      </p:sp>
      <p:sp>
        <p:nvSpPr>
          <p:cNvPr id="6" name="Espace réservé du contenu 5">
            <a:extLst>
              <a:ext uri="{FF2B5EF4-FFF2-40B4-BE49-F238E27FC236}">
                <a16:creationId xmlns:a16="http://schemas.microsoft.com/office/drawing/2014/main" id="{B7D8EEE0-6E1C-9F47-936F-25FCC2FC368C}"/>
              </a:ext>
            </a:extLst>
          </p:cNvPr>
          <p:cNvSpPr>
            <a:spLocks noGrp="1"/>
          </p:cNvSpPr>
          <p:nvPr>
            <p:ph sz="half" idx="13"/>
          </p:nvPr>
        </p:nvSpPr>
        <p:spPr/>
        <p:txBody>
          <a:bodyPr rtlCol="0">
            <a:normAutofit fontScale="92500" lnSpcReduction="10000"/>
          </a:bodyPr>
          <a:lstStyle/>
          <a:p>
            <a:pPr rtl="0"/>
            <a:r>
              <a:rPr lang="fr-FR" dirty="0"/>
              <a:t>1 / Mercredi 1</a:t>
            </a:r>
            <a:r>
              <a:rPr lang="fr-FR" baseline="30000" dirty="0"/>
              <a:t>er</a:t>
            </a:r>
            <a:r>
              <a:rPr lang="fr-FR" dirty="0"/>
              <a:t> février  à 13h30</a:t>
            </a:r>
          </a:p>
          <a:p>
            <a:pPr rtl="0"/>
            <a:r>
              <a:rPr lang="fr-FR" dirty="0"/>
              <a:t>2 / Mercredi 22 mars à 13h30</a:t>
            </a:r>
          </a:p>
          <a:p>
            <a:pPr rtl="0"/>
            <a:r>
              <a:rPr lang="fr-FR" dirty="0"/>
              <a:t>3 / Lundi 3 avril à 8h00</a:t>
            </a:r>
          </a:p>
          <a:p>
            <a:pPr rtl="0"/>
            <a:r>
              <a:rPr lang="fr-FR" dirty="0"/>
              <a:t>4 / Mardi 25 avril à 8h00</a:t>
            </a:r>
          </a:p>
          <a:p>
            <a:pPr rtl="0"/>
            <a:r>
              <a:rPr lang="fr-FR" dirty="0"/>
              <a:t>5 / Mercredi 24 mai à 13h30</a:t>
            </a:r>
          </a:p>
          <a:p>
            <a:pPr rtl="0"/>
            <a:r>
              <a:rPr lang="fr-FR" dirty="0"/>
              <a:t>6 / Lundi 5 juin à 8h00</a:t>
            </a:r>
          </a:p>
          <a:p>
            <a:pPr marL="0" indent="0" rtl="0">
              <a:buNone/>
            </a:pPr>
            <a:endParaRPr lang="fr-FR" dirty="0"/>
          </a:p>
        </p:txBody>
      </p:sp>
      <p:sp>
        <p:nvSpPr>
          <p:cNvPr id="9" name="Espace réservé du numéro de diapositive 8">
            <a:extLst>
              <a:ext uri="{FF2B5EF4-FFF2-40B4-BE49-F238E27FC236}">
                <a16:creationId xmlns:a16="http://schemas.microsoft.com/office/drawing/2014/main" id="{9A5802D8-6C81-6C4F-97CF-C1F2344EE894}"/>
              </a:ext>
            </a:extLst>
          </p:cNvPr>
          <p:cNvSpPr>
            <a:spLocks noGrp="1"/>
          </p:cNvSpPr>
          <p:nvPr>
            <p:ph type="sldNum" sz="quarter" idx="16"/>
          </p:nvPr>
        </p:nvSpPr>
        <p:spPr>
          <a:xfrm>
            <a:off x="971550" y="6332220"/>
            <a:ext cx="523240" cy="247651"/>
          </a:xfrm>
        </p:spPr>
        <p:txBody>
          <a:bodyPr rtlCol="0"/>
          <a:lstStyle/>
          <a:p>
            <a:pPr algn="l" rtl="0"/>
            <a:fld id="{294A09A9-5501-47C1-A89A-A340965A2BE2}" type="slidenum">
              <a:rPr lang="fr-FR" smtClean="0"/>
              <a:pPr algn="l" rtl="0"/>
              <a:t>4</a:t>
            </a:fld>
            <a:endParaRPr lang="fr-FR"/>
          </a:p>
        </p:txBody>
      </p:sp>
    </p:spTree>
    <p:extLst>
      <p:ext uri="{BB962C8B-B14F-4D97-AF65-F5344CB8AC3E}">
        <p14:creationId xmlns:p14="http://schemas.microsoft.com/office/powerpoint/2010/main" val="3390180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1354585" y="3510907"/>
            <a:ext cx="9482829" cy="3369500"/>
          </a:xfrm>
        </p:spPr>
        <p:txBody>
          <a:bodyPr rtlCol="0">
            <a:noAutofit/>
          </a:bodyPr>
          <a:lstStyle/>
          <a:p>
            <a:r>
              <a:rPr lang="fr-FR" sz="1600" b="1" dirty="0"/>
              <a:t>Les objectifs de la TPE ?</a:t>
            </a:r>
            <a:br>
              <a:rPr lang="fr-FR" sz="1600" dirty="0"/>
            </a:br>
            <a:r>
              <a:rPr lang="fr-FR" sz="1600" dirty="0"/>
              <a:t>Sensibiliser les dirigeants et les managers aux nouvelles techniques de management, informer et vendre des formations en ligne et en présentiel.</a:t>
            </a:r>
            <a:br>
              <a:rPr lang="fr-FR" sz="1600" dirty="0"/>
            </a:br>
            <a:br>
              <a:rPr lang="fr-FR" sz="1600" dirty="0"/>
            </a:br>
            <a:r>
              <a:rPr lang="fr-FR" sz="1600" b="1" dirty="0"/>
              <a:t>Le message principal ?</a:t>
            </a:r>
            <a:br>
              <a:rPr lang="fr-FR" sz="1600" dirty="0"/>
            </a:br>
            <a:r>
              <a:rPr lang="fr-FR" sz="1600" dirty="0"/>
              <a:t>Aider les entreprises à gagner en performances et à améliorer leurs relations avec les salariés grâce aux nouvelles pratiques de management.</a:t>
            </a:r>
          </a:p>
        </p:txBody>
      </p:sp>
      <p:sp>
        <p:nvSpPr>
          <p:cNvPr id="3" name="Titre 1">
            <a:extLst>
              <a:ext uri="{FF2B5EF4-FFF2-40B4-BE49-F238E27FC236}">
                <a16:creationId xmlns:a16="http://schemas.microsoft.com/office/drawing/2014/main" id="{DE722307-9A0E-0A5E-C7E8-81EF58A3E2EF}"/>
              </a:ext>
            </a:extLst>
          </p:cNvPr>
          <p:cNvSpPr txBox="1">
            <a:spLocks/>
          </p:cNvSpPr>
          <p:nvPr/>
        </p:nvSpPr>
        <p:spPr>
          <a:xfrm>
            <a:off x="610394" y="2290226"/>
            <a:ext cx="10035411" cy="1056868"/>
          </a:xfrm>
          <a:prstGeom prst="rect">
            <a:avLst/>
          </a:prstGeom>
          <a:ln>
            <a:noFill/>
          </a:ln>
        </p:spPr>
        <p:txBody>
          <a:bodyPr vert="horz" lIns="0" tIns="0" rIns="0" bIns="0" rtlCol="0" anchor="t" anchorCtr="0">
            <a:normAutofit fontScale="97500"/>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b="1" dirty="0"/>
              <a:t>2) Exemple de ligne éditoriale pour une TPE </a:t>
            </a:r>
          </a:p>
          <a:p>
            <a:r>
              <a:rPr lang="fr-FR" b="1" dirty="0"/>
              <a:t>Spécialisée dans la formation et le management</a:t>
            </a:r>
          </a:p>
          <a:p>
            <a:endParaRPr lang="fr-FR" b="1" dirty="0"/>
          </a:p>
        </p:txBody>
      </p:sp>
    </p:spTree>
    <p:extLst>
      <p:ext uri="{BB962C8B-B14F-4D97-AF65-F5344CB8AC3E}">
        <p14:creationId xmlns:p14="http://schemas.microsoft.com/office/powerpoint/2010/main" val="290691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878890" y="2818660"/>
            <a:ext cx="9766916" cy="3369500"/>
          </a:xfrm>
        </p:spPr>
        <p:txBody>
          <a:bodyPr rtlCol="0">
            <a:noAutofit/>
          </a:bodyPr>
          <a:lstStyle/>
          <a:p>
            <a:br>
              <a:rPr lang="fr-FR" sz="1600" dirty="0"/>
            </a:br>
            <a:r>
              <a:rPr lang="fr-FR" sz="1600" b="1" dirty="0"/>
              <a:t>Les cibles de l’entreprise ?</a:t>
            </a:r>
            <a:br>
              <a:rPr lang="fr-FR" sz="1600" dirty="0"/>
            </a:br>
            <a:r>
              <a:rPr lang="fr-FR" sz="1600" dirty="0"/>
              <a:t>Les managers, les dirigeants, les Chief </a:t>
            </a:r>
            <a:r>
              <a:rPr lang="fr-FR" sz="1600" dirty="0" err="1"/>
              <a:t>Happiness</a:t>
            </a:r>
            <a:r>
              <a:rPr lang="fr-FR" sz="1600" dirty="0"/>
              <a:t> </a:t>
            </a:r>
            <a:r>
              <a:rPr lang="fr-FR" sz="1600" dirty="0" err="1"/>
              <a:t>Officer</a:t>
            </a:r>
            <a:r>
              <a:rPr lang="fr-FR" sz="1600" dirty="0"/>
              <a:t>.</a:t>
            </a:r>
            <a:br>
              <a:rPr lang="fr-FR" sz="1600" dirty="0"/>
            </a:br>
            <a:br>
              <a:rPr lang="fr-FR" sz="1600" dirty="0"/>
            </a:br>
            <a:r>
              <a:rPr lang="fr-FR" sz="1600" b="1" dirty="0"/>
              <a:t>Le ton ?</a:t>
            </a:r>
            <a:br>
              <a:rPr lang="fr-FR" sz="1600" dirty="0"/>
            </a:br>
            <a:r>
              <a:rPr lang="fr-FR" sz="1600" dirty="0"/>
              <a:t>Un ton formel, en utilisant le “vous”.</a:t>
            </a:r>
            <a:br>
              <a:rPr lang="fr-FR" sz="1600" dirty="0"/>
            </a:br>
            <a:br>
              <a:rPr lang="fr-FR" sz="1600" dirty="0"/>
            </a:br>
            <a:r>
              <a:rPr lang="fr-FR" sz="1600" b="1" dirty="0"/>
              <a:t>Quels types de contenus seront produits ?</a:t>
            </a:r>
            <a:br>
              <a:rPr lang="fr-FR" sz="1600" dirty="0"/>
            </a:br>
            <a:r>
              <a:rPr lang="fr-FR" sz="1600" dirty="0"/>
              <a:t>Des contenus articulés autour des thématiques suivantes : les nouvelles pratiques de management, le lien entre le management et la productivité, le lien entre le management et le bonheur au travail, l’importance d’actualiser ses connaissances et compétences en management régulièrement, le télétravail et ses bonnes pratiques.</a:t>
            </a:r>
            <a:br>
              <a:rPr lang="fr-FR" sz="1600" dirty="0"/>
            </a:br>
            <a:br>
              <a:rPr lang="fr-FR" sz="1600" dirty="0"/>
            </a:br>
            <a:r>
              <a:rPr lang="fr-FR" sz="1600" b="1" dirty="0"/>
              <a:t>Le rythme des publications ?</a:t>
            </a:r>
            <a:br>
              <a:rPr lang="fr-FR" sz="1600" dirty="0"/>
            </a:br>
            <a:r>
              <a:rPr lang="fr-FR" sz="1600" dirty="0"/>
              <a:t>4 articles par semaine.</a:t>
            </a:r>
          </a:p>
        </p:txBody>
      </p:sp>
      <p:sp>
        <p:nvSpPr>
          <p:cNvPr id="3" name="Titre 1">
            <a:extLst>
              <a:ext uri="{FF2B5EF4-FFF2-40B4-BE49-F238E27FC236}">
                <a16:creationId xmlns:a16="http://schemas.microsoft.com/office/drawing/2014/main" id="{DE722307-9A0E-0A5E-C7E8-81EF58A3E2EF}"/>
              </a:ext>
            </a:extLst>
          </p:cNvPr>
          <p:cNvSpPr txBox="1">
            <a:spLocks/>
          </p:cNvSpPr>
          <p:nvPr/>
        </p:nvSpPr>
        <p:spPr>
          <a:xfrm>
            <a:off x="610395" y="2183693"/>
            <a:ext cx="10035411" cy="1056868"/>
          </a:xfrm>
          <a:prstGeom prst="rect">
            <a:avLst/>
          </a:prstGeom>
          <a:ln>
            <a:noFill/>
          </a:ln>
        </p:spPr>
        <p:txBody>
          <a:bodyPr vert="horz" lIns="0" tIns="0" rIns="0" bIns="0" rtlCol="0" anchor="t" anchorCtr="0">
            <a:normAutofit fontScale="97500"/>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b="1" dirty="0"/>
              <a:t>2) Exemple de ligne éditoriale pour une TPE </a:t>
            </a:r>
          </a:p>
          <a:p>
            <a:r>
              <a:rPr lang="fr-FR" b="1" dirty="0"/>
              <a:t>Spécialisée dans la formation et le management</a:t>
            </a:r>
          </a:p>
          <a:p>
            <a:endParaRPr lang="fr-FR" b="1" dirty="0"/>
          </a:p>
        </p:txBody>
      </p:sp>
    </p:spTree>
    <p:extLst>
      <p:ext uri="{BB962C8B-B14F-4D97-AF65-F5344CB8AC3E}">
        <p14:creationId xmlns:p14="http://schemas.microsoft.com/office/powerpoint/2010/main" val="2241925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A513A61-8B69-D101-C3DB-9D3A6C9A73D6}"/>
              </a:ext>
            </a:extLst>
          </p:cNvPr>
          <p:cNvSpPr>
            <a:spLocks noGrp="1"/>
          </p:cNvSpPr>
          <p:nvPr>
            <p:ph type="title"/>
          </p:nvPr>
        </p:nvSpPr>
        <p:spPr/>
        <p:txBody>
          <a:bodyPr/>
          <a:lstStyle/>
          <a:p>
            <a:r>
              <a:rPr lang="fr-FR" dirty="0"/>
              <a:t>Les chaines infos</a:t>
            </a:r>
          </a:p>
        </p:txBody>
      </p:sp>
      <p:sp>
        <p:nvSpPr>
          <p:cNvPr id="4" name="Espace réservé du texte 3">
            <a:extLst>
              <a:ext uri="{FF2B5EF4-FFF2-40B4-BE49-F238E27FC236}">
                <a16:creationId xmlns:a16="http://schemas.microsoft.com/office/drawing/2014/main" id="{2094C1AE-1B47-3954-BD0A-E07E2935BE68}"/>
              </a:ext>
            </a:extLst>
          </p:cNvPr>
          <p:cNvSpPr>
            <a:spLocks noGrp="1"/>
          </p:cNvSpPr>
          <p:nvPr>
            <p:ph type="body" sz="quarter" idx="11"/>
          </p:nvPr>
        </p:nvSpPr>
        <p:spPr>
          <a:xfrm>
            <a:off x="1333499" y="2289363"/>
            <a:ext cx="4572001" cy="2795232"/>
          </a:xfrm>
        </p:spPr>
        <p:txBody>
          <a:bodyPr/>
          <a:lstStyle/>
          <a:p>
            <a:r>
              <a:rPr lang="fr-FR" dirty="0" err="1"/>
              <a:t>Cnews</a:t>
            </a:r>
            <a:r>
              <a:rPr lang="fr-FR" dirty="0"/>
              <a:t> : Sa nouvelle ligne éditoriale est décrite comme très ancrée à droite, avec une orientation marquée de plus en plus à l'extrême droite, avec notamment la présence d'Éric Zemmour, son chroniqueur vedette.</a:t>
            </a:r>
          </a:p>
          <a:p>
            <a:endParaRPr lang="fr-FR" dirty="0"/>
          </a:p>
          <a:p>
            <a:r>
              <a:rPr lang="fr-FR" dirty="0"/>
              <a:t>LCI se démarque des autres chaînes d'info par sa ligne éditoriale unique </a:t>
            </a:r>
            <a:r>
              <a:rPr lang="fr-FR" b="1" dirty="0"/>
              <a:t>axée sur l'analyse et le décryptage</a:t>
            </a:r>
            <a:r>
              <a:rPr lang="fr-FR" dirty="0"/>
              <a:t>. Sa grille des programmes s'articule autour de grandes sessions d'information à des moments clés de la journée.</a:t>
            </a:r>
          </a:p>
        </p:txBody>
      </p:sp>
      <p:sp>
        <p:nvSpPr>
          <p:cNvPr id="7" name="Espace réservé du numéro de diapositive 6">
            <a:extLst>
              <a:ext uri="{FF2B5EF4-FFF2-40B4-BE49-F238E27FC236}">
                <a16:creationId xmlns:a16="http://schemas.microsoft.com/office/drawing/2014/main" id="{BD81384E-D176-E802-8136-AA0A4BF8E38C}"/>
              </a:ext>
            </a:extLst>
          </p:cNvPr>
          <p:cNvSpPr>
            <a:spLocks noGrp="1"/>
          </p:cNvSpPr>
          <p:nvPr>
            <p:ph type="sldNum" sz="quarter" idx="16"/>
          </p:nvPr>
        </p:nvSpPr>
        <p:spPr/>
        <p:txBody>
          <a:bodyPr/>
          <a:lstStyle/>
          <a:p>
            <a:pPr rtl="0"/>
            <a:fld id="{294A09A9-5501-47C1-A89A-A340965A2BE2}" type="slidenum">
              <a:rPr lang="fr-FR" noProof="0" smtClean="0"/>
              <a:pPr rtl="0"/>
              <a:t>42</a:t>
            </a:fld>
            <a:endParaRPr lang="fr-FR" noProof="0" dirty="0"/>
          </a:p>
        </p:txBody>
      </p:sp>
      <p:sp>
        <p:nvSpPr>
          <p:cNvPr id="8" name="Espace réservé du texte 3">
            <a:extLst>
              <a:ext uri="{FF2B5EF4-FFF2-40B4-BE49-F238E27FC236}">
                <a16:creationId xmlns:a16="http://schemas.microsoft.com/office/drawing/2014/main" id="{DEA8D3BB-EB51-C711-EB8B-409CE04A9342}"/>
              </a:ext>
            </a:extLst>
          </p:cNvPr>
          <p:cNvSpPr txBox="1">
            <a:spLocks/>
          </p:cNvSpPr>
          <p:nvPr/>
        </p:nvSpPr>
        <p:spPr>
          <a:xfrm>
            <a:off x="6901277" y="2289363"/>
            <a:ext cx="4572001" cy="279523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BFM Selon la convention de la chaîne, la programmation est consacrée à l'information, notamment à l'information économique et financière (sans obligation de volume horaire minimum pour ces deux thèmes). De fait, la chaîne couvre principalement l'information généraliste.</a:t>
            </a:r>
          </a:p>
        </p:txBody>
      </p:sp>
    </p:spTree>
    <p:extLst>
      <p:ext uri="{BB962C8B-B14F-4D97-AF65-F5344CB8AC3E}">
        <p14:creationId xmlns:p14="http://schemas.microsoft.com/office/powerpoint/2010/main" val="1271636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30FAC10-B32D-EDC8-D491-0CA520EA3A69}"/>
              </a:ext>
            </a:extLst>
          </p:cNvPr>
          <p:cNvSpPr>
            <a:spLocks noGrp="1"/>
          </p:cNvSpPr>
          <p:nvPr>
            <p:ph type="title"/>
          </p:nvPr>
        </p:nvSpPr>
        <p:spPr/>
        <p:txBody>
          <a:bodyPr/>
          <a:lstStyle/>
          <a:p>
            <a:r>
              <a:rPr lang="fr-FR" dirty="0"/>
              <a:t>Travail à faire </a:t>
            </a:r>
          </a:p>
        </p:txBody>
      </p:sp>
      <p:sp>
        <p:nvSpPr>
          <p:cNvPr id="4" name="Espace réservé du texte 3">
            <a:extLst>
              <a:ext uri="{FF2B5EF4-FFF2-40B4-BE49-F238E27FC236}">
                <a16:creationId xmlns:a16="http://schemas.microsoft.com/office/drawing/2014/main" id="{E66BEE1F-83D8-B9AE-397A-29C92DFD9E67}"/>
              </a:ext>
            </a:extLst>
          </p:cNvPr>
          <p:cNvSpPr>
            <a:spLocks noGrp="1"/>
          </p:cNvSpPr>
          <p:nvPr>
            <p:ph type="body" sz="quarter" idx="11"/>
          </p:nvPr>
        </p:nvSpPr>
        <p:spPr/>
        <p:txBody>
          <a:bodyPr/>
          <a:lstStyle/>
          <a:p>
            <a:r>
              <a:rPr lang="fr-FR" u="sng" dirty="0"/>
              <a:t>Les supports de communication :</a:t>
            </a:r>
          </a:p>
          <a:p>
            <a:r>
              <a:rPr lang="fr-FR" dirty="0"/>
              <a:t>Listez les différents supports de communication de l’entité de votre article. Faire un dossier avec un visuel de chacun, une description, son contenu, la cible, le ton et le message. </a:t>
            </a:r>
          </a:p>
          <a:p>
            <a:endParaRPr lang="fr-FR" dirty="0"/>
          </a:p>
          <a:p>
            <a:r>
              <a:rPr lang="fr-FR" dirty="0"/>
              <a:t>A partir d’un blog ou d’une newsletter constituez la charte éditoriale de l’entité. </a:t>
            </a:r>
          </a:p>
          <a:p>
            <a:r>
              <a:rPr lang="fr-FR" dirty="0"/>
              <a:t>		</a:t>
            </a:r>
          </a:p>
        </p:txBody>
      </p:sp>
      <p:sp>
        <p:nvSpPr>
          <p:cNvPr id="7" name="Espace réservé du numéro de diapositive 6">
            <a:extLst>
              <a:ext uri="{FF2B5EF4-FFF2-40B4-BE49-F238E27FC236}">
                <a16:creationId xmlns:a16="http://schemas.microsoft.com/office/drawing/2014/main" id="{3F9D5EFD-174E-0FF0-0F8D-B43F888FBEE6}"/>
              </a:ext>
            </a:extLst>
          </p:cNvPr>
          <p:cNvSpPr>
            <a:spLocks noGrp="1"/>
          </p:cNvSpPr>
          <p:nvPr>
            <p:ph type="sldNum" sz="quarter" idx="16"/>
          </p:nvPr>
        </p:nvSpPr>
        <p:spPr/>
        <p:txBody>
          <a:bodyPr/>
          <a:lstStyle/>
          <a:p>
            <a:pPr rtl="0"/>
            <a:fld id="{294A09A9-5501-47C1-A89A-A340965A2BE2}" type="slidenum">
              <a:rPr lang="fr-FR" noProof="0" smtClean="0"/>
              <a:pPr rtl="0"/>
              <a:t>43</a:t>
            </a:fld>
            <a:endParaRPr lang="fr-FR" noProof="0" dirty="0"/>
          </a:p>
        </p:txBody>
      </p:sp>
      <p:sp>
        <p:nvSpPr>
          <p:cNvPr id="10" name="Titre 1">
            <a:extLst>
              <a:ext uri="{FF2B5EF4-FFF2-40B4-BE49-F238E27FC236}">
                <a16:creationId xmlns:a16="http://schemas.microsoft.com/office/drawing/2014/main" id="{561B5B9D-3242-2258-2EC6-23ECEE153196}"/>
              </a:ext>
            </a:extLst>
          </p:cNvPr>
          <p:cNvSpPr txBox="1">
            <a:spLocks/>
          </p:cNvSpPr>
          <p:nvPr/>
        </p:nvSpPr>
        <p:spPr>
          <a:xfrm>
            <a:off x="5308161" y="3533313"/>
            <a:ext cx="6357097" cy="1905616"/>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0" dirty="0">
                <a:latin typeface="+mn-lt"/>
                <a:ea typeface="+mn-ea"/>
                <a:cs typeface="+mn-cs"/>
              </a:rPr>
              <a:t>Les</a:t>
            </a:r>
            <a:r>
              <a:rPr lang="fr-FR" sz="2000" b="0" dirty="0">
                <a:latin typeface="Amasis MT Pro" panose="020B0604020202020204" pitchFamily="18" charset="0"/>
              </a:rPr>
              <a:t> </a:t>
            </a:r>
            <a:r>
              <a:rPr lang="fr-FR" sz="1400" b="0" dirty="0">
                <a:latin typeface="+mn-lt"/>
                <a:ea typeface="+mn-ea"/>
                <a:cs typeface="+mn-cs"/>
              </a:rPr>
              <a:t>éléments de la ligne éditoriale</a:t>
            </a:r>
            <a:br>
              <a:rPr lang="fr-FR" sz="1400" b="0" dirty="0">
                <a:latin typeface="+mn-lt"/>
                <a:ea typeface="+mn-ea"/>
                <a:cs typeface="+mn-cs"/>
              </a:rPr>
            </a:br>
            <a:r>
              <a:rPr lang="fr-FR" sz="1400" b="0" dirty="0">
                <a:latin typeface="+mn-lt"/>
                <a:ea typeface="+mn-ea"/>
                <a:cs typeface="+mn-cs"/>
              </a:rPr>
              <a:t>	- La spécificité de l’entité / présentation</a:t>
            </a:r>
            <a:br>
              <a:rPr lang="fr-FR" sz="1400" b="0" dirty="0">
                <a:latin typeface="+mn-lt"/>
                <a:ea typeface="+mn-ea"/>
                <a:cs typeface="+mn-cs"/>
              </a:rPr>
            </a:br>
            <a:r>
              <a:rPr lang="fr-FR" sz="1400" b="0" dirty="0">
                <a:latin typeface="+mn-lt"/>
                <a:ea typeface="+mn-ea"/>
                <a:cs typeface="+mn-cs"/>
              </a:rPr>
              <a:t>	- Le message à faire passer / votre vision / votre </a:t>
            </a:r>
            <a:r>
              <a:rPr lang="fr-FR" sz="1400" b="0" dirty="0" err="1">
                <a:latin typeface="+mn-lt"/>
                <a:ea typeface="+mn-ea"/>
                <a:cs typeface="+mn-cs"/>
              </a:rPr>
              <a:t>adn</a:t>
            </a:r>
            <a:br>
              <a:rPr lang="fr-FR" sz="1400" b="0" dirty="0">
                <a:latin typeface="+mn-lt"/>
                <a:ea typeface="+mn-ea"/>
                <a:cs typeface="+mn-cs"/>
              </a:rPr>
            </a:br>
            <a:r>
              <a:rPr lang="fr-FR" sz="1400" b="0" dirty="0">
                <a:latin typeface="+mn-lt"/>
                <a:ea typeface="+mn-ea"/>
                <a:cs typeface="+mn-cs"/>
              </a:rPr>
              <a:t>	- La cible à atteindre</a:t>
            </a:r>
            <a:br>
              <a:rPr lang="fr-FR" sz="1400" b="0" dirty="0">
                <a:latin typeface="+mn-lt"/>
                <a:ea typeface="+mn-ea"/>
                <a:cs typeface="+mn-cs"/>
              </a:rPr>
            </a:br>
            <a:r>
              <a:rPr lang="fr-FR" sz="1400" b="0" dirty="0">
                <a:latin typeface="+mn-lt"/>
                <a:ea typeface="+mn-ea"/>
                <a:cs typeface="+mn-cs"/>
              </a:rPr>
              <a:t>	- Le ton du message et la hiérarchisation des sujets</a:t>
            </a:r>
            <a:br>
              <a:rPr lang="fr-FR" sz="1400" b="0" dirty="0">
                <a:latin typeface="+mn-lt"/>
                <a:ea typeface="+mn-ea"/>
                <a:cs typeface="+mn-cs"/>
              </a:rPr>
            </a:br>
            <a:r>
              <a:rPr lang="fr-FR" sz="1400" b="0" dirty="0">
                <a:latin typeface="+mn-lt"/>
                <a:ea typeface="+mn-ea"/>
                <a:cs typeface="+mn-cs"/>
              </a:rPr>
              <a:t>	- Le contenu du message avec les moyens à votre disposition</a:t>
            </a:r>
            <a:br>
              <a:rPr lang="fr-FR" sz="1400" b="0" dirty="0">
                <a:latin typeface="+mn-lt"/>
                <a:ea typeface="+mn-ea"/>
                <a:cs typeface="+mn-cs"/>
              </a:rPr>
            </a:br>
            <a:r>
              <a:rPr lang="fr-FR" sz="1400" b="0" dirty="0">
                <a:latin typeface="+mn-lt"/>
                <a:ea typeface="+mn-ea"/>
                <a:cs typeface="+mn-cs"/>
              </a:rPr>
              <a:t>	- Les emplacements du message. Lieux de diffusion,</a:t>
            </a:r>
            <a:br>
              <a:rPr lang="fr-FR" sz="1400" b="0" dirty="0">
                <a:latin typeface="+mn-lt"/>
                <a:ea typeface="+mn-ea"/>
                <a:cs typeface="+mn-cs"/>
              </a:rPr>
            </a:br>
            <a:r>
              <a:rPr lang="fr-FR" sz="1400" b="0" dirty="0">
                <a:latin typeface="+mn-lt"/>
                <a:ea typeface="+mn-ea"/>
                <a:cs typeface="+mn-cs"/>
              </a:rPr>
              <a:t>	- Les contraintes techniques</a:t>
            </a:r>
            <a:br>
              <a:rPr lang="fr-FR" sz="1400" b="0" dirty="0">
                <a:latin typeface="+mn-lt"/>
                <a:ea typeface="+mn-ea"/>
                <a:cs typeface="+mn-cs"/>
              </a:rPr>
            </a:br>
            <a:r>
              <a:rPr lang="fr-FR" sz="1400" b="0" dirty="0">
                <a:latin typeface="+mn-lt"/>
                <a:ea typeface="+mn-ea"/>
                <a:cs typeface="+mn-cs"/>
              </a:rPr>
              <a:t>	- La fréquence de diffusion</a:t>
            </a:r>
            <a:endParaRPr lang="fr-FR" sz="2000" b="0" dirty="0"/>
          </a:p>
        </p:txBody>
      </p:sp>
    </p:spTree>
    <p:extLst>
      <p:ext uri="{BB962C8B-B14F-4D97-AF65-F5344CB8AC3E}">
        <p14:creationId xmlns:p14="http://schemas.microsoft.com/office/powerpoint/2010/main" val="1919798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BF75153-B0CB-B008-AEA9-53A9F672DD7C}"/>
              </a:ext>
            </a:extLst>
          </p:cNvPr>
          <p:cNvSpPr txBox="1"/>
          <p:nvPr/>
        </p:nvSpPr>
        <p:spPr>
          <a:xfrm>
            <a:off x="1817913" y="1203262"/>
            <a:ext cx="7543801" cy="830997"/>
          </a:xfrm>
          <a:prstGeom prst="rect">
            <a:avLst/>
          </a:prstGeom>
          <a:noFill/>
        </p:spPr>
        <p:txBody>
          <a:bodyPr wrap="square">
            <a:spAutoFit/>
          </a:bodyPr>
          <a:lstStyle/>
          <a:p>
            <a:r>
              <a:rPr lang="fr-FR" sz="4800" b="1" dirty="0">
                <a:solidFill>
                  <a:schemeClr val="bg1"/>
                </a:solidFill>
              </a:rPr>
              <a:t>Donnez envie de vous lire !</a:t>
            </a:r>
          </a:p>
        </p:txBody>
      </p:sp>
      <p:pic>
        <p:nvPicPr>
          <p:cNvPr id="6" name="Image 5" descr="Père lisant à un enfant désactivé">
            <a:extLst>
              <a:ext uri="{FF2B5EF4-FFF2-40B4-BE49-F238E27FC236}">
                <a16:creationId xmlns:a16="http://schemas.microsoft.com/office/drawing/2014/main" id="{5EF8D0B7-016F-EF24-DA96-7B1F00991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9" y="2198915"/>
            <a:ext cx="6155871" cy="4103914"/>
          </a:xfrm>
          <a:prstGeom prst="rect">
            <a:avLst/>
          </a:prstGeom>
        </p:spPr>
      </p:pic>
    </p:spTree>
    <p:extLst>
      <p:ext uri="{BB962C8B-B14F-4D97-AF65-F5344CB8AC3E}">
        <p14:creationId xmlns:p14="http://schemas.microsoft.com/office/powerpoint/2010/main" val="403662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353F689-2E51-BF4F-AE47-7CEB7CC4C52A}"/>
              </a:ext>
            </a:extLst>
          </p:cNvPr>
          <p:cNvSpPr>
            <a:spLocks noGrp="1"/>
          </p:cNvSpPr>
          <p:nvPr>
            <p:ph type="title"/>
          </p:nvPr>
        </p:nvSpPr>
        <p:spPr/>
        <p:txBody>
          <a:bodyPr rtlCol="0">
            <a:normAutofit fontScale="90000"/>
          </a:bodyPr>
          <a:lstStyle/>
          <a:p>
            <a:pPr rtl="0"/>
            <a:r>
              <a:rPr lang="fr-FR" dirty="0"/>
              <a:t>Les compétences</a:t>
            </a:r>
            <a:br>
              <a:rPr lang="fr-FR" dirty="0"/>
            </a:br>
            <a:r>
              <a:rPr lang="fr-FR" dirty="0"/>
              <a:t>Les savoirs</a:t>
            </a:r>
          </a:p>
        </p:txBody>
      </p:sp>
      <p:sp>
        <p:nvSpPr>
          <p:cNvPr id="4" name="Espace réservé du texte 3">
            <a:extLst>
              <a:ext uri="{FF2B5EF4-FFF2-40B4-BE49-F238E27FC236}">
                <a16:creationId xmlns:a16="http://schemas.microsoft.com/office/drawing/2014/main" id="{A17F80A9-6337-524E-AC61-32C5AFEE8E6D}"/>
              </a:ext>
            </a:extLst>
          </p:cNvPr>
          <p:cNvSpPr>
            <a:spLocks noGrp="1"/>
          </p:cNvSpPr>
          <p:nvPr>
            <p:ph type="body" sz="quarter" idx="11"/>
          </p:nvPr>
        </p:nvSpPr>
        <p:spPr/>
        <p:txBody>
          <a:bodyPr rtlCol="0"/>
          <a:lstStyle/>
          <a:p>
            <a:pPr rtl="0"/>
            <a:r>
              <a:rPr lang="fr-FR" dirty="0"/>
              <a:t>« Il existait, naguère, un exercice auquel devait se livrer tout candidat à l'élection : la rédaction de sa profession de foi. Nous avons gardé la profession, mais nous avons perdu la foi. »</a:t>
            </a:r>
          </a:p>
          <a:p>
            <a:pPr rtl="0"/>
            <a:r>
              <a:rPr lang="fr-FR" dirty="0"/>
              <a:t> Charles Pasqua – Homme Politique - 1992</a:t>
            </a:r>
          </a:p>
        </p:txBody>
      </p:sp>
      <p:sp>
        <p:nvSpPr>
          <p:cNvPr id="7" name="Espace réservé du numéro de diapositive 6">
            <a:extLst>
              <a:ext uri="{FF2B5EF4-FFF2-40B4-BE49-F238E27FC236}">
                <a16:creationId xmlns:a16="http://schemas.microsoft.com/office/drawing/2014/main" id="{F37669F0-EA6D-6B46-AF0E-A9C2D1F223DB}"/>
              </a:ext>
            </a:extLst>
          </p:cNvPr>
          <p:cNvSpPr>
            <a:spLocks noGrp="1"/>
          </p:cNvSpPr>
          <p:nvPr>
            <p:ph type="sldNum" sz="quarter" idx="16"/>
          </p:nvPr>
        </p:nvSpPr>
        <p:spPr>
          <a:xfrm>
            <a:off x="971550" y="6332220"/>
            <a:ext cx="523240" cy="247651"/>
          </a:xfrm>
        </p:spPr>
        <p:txBody>
          <a:bodyPr rtlCol="0"/>
          <a:lstStyle/>
          <a:p>
            <a:pPr rtl="0"/>
            <a:fld id="{294A09A9-5501-47C1-A89A-A340965A2BE2}" type="slidenum">
              <a:rPr lang="fr-FR" smtClean="0"/>
              <a:pPr rtl="0"/>
              <a:t>5</a:t>
            </a:fld>
            <a:endParaRPr lang="fr-FR"/>
          </a:p>
        </p:txBody>
      </p:sp>
      <p:sp>
        <p:nvSpPr>
          <p:cNvPr id="5" name="Espace réservé de la date 4">
            <a:extLst>
              <a:ext uri="{FF2B5EF4-FFF2-40B4-BE49-F238E27FC236}">
                <a16:creationId xmlns:a16="http://schemas.microsoft.com/office/drawing/2014/main" id="{2E803E71-3088-0347-9BCC-16ADB551CCC8}"/>
              </a:ext>
            </a:extLst>
          </p:cNvPr>
          <p:cNvSpPr>
            <a:spLocks noGrp="1"/>
          </p:cNvSpPr>
          <p:nvPr>
            <p:ph type="dt" sz="half" idx="14"/>
          </p:nvPr>
        </p:nvSpPr>
        <p:spPr>
          <a:xfrm>
            <a:off x="2992120" y="6332220"/>
            <a:ext cx="1313180" cy="247651"/>
          </a:xfrm>
        </p:spPr>
        <p:txBody>
          <a:bodyPr rtlCol="0"/>
          <a:lstStyle/>
          <a:p>
            <a:pPr rtl="0"/>
            <a:fld id="{29E50CD6-4086-4F74-BE9D-7473625CEF13}" type="datetime4">
              <a:rPr lang="fr-FR" smtClean="0"/>
              <a:t>14 mars 2023</a:t>
            </a:fld>
            <a:endParaRPr lang="fr-FR"/>
          </a:p>
        </p:txBody>
      </p:sp>
      <p:pic>
        <p:nvPicPr>
          <p:cNvPr id="53" name="Espace réservé d’image 52" descr="Ampoules suspendues">
            <a:extLst>
              <a:ext uri="{FF2B5EF4-FFF2-40B4-BE49-F238E27FC236}">
                <a16:creationId xmlns:a16="http://schemas.microsoft.com/office/drawing/2014/main" id="{CAC9EF15-08A3-406D-9236-76A5454D5F8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ln>
            <a:noFill/>
          </a:ln>
          <a:effectLst>
            <a:outerShdw blurRad="292100" dist="139700" dir="2700000" algn="tl" rotWithShape="0">
              <a:srgbClr val="333333">
                <a:alpha val="65000"/>
              </a:srgbClr>
            </a:outerShdw>
          </a:effectLst>
        </p:spPr>
      </p:pic>
      <p:pic>
        <p:nvPicPr>
          <p:cNvPr id="2" name="Image 1">
            <a:extLst>
              <a:ext uri="{FF2B5EF4-FFF2-40B4-BE49-F238E27FC236}">
                <a16:creationId xmlns:a16="http://schemas.microsoft.com/office/drawing/2014/main" id="{B35E438E-0318-B724-78FB-C1590AFE1537}"/>
              </a:ext>
            </a:extLst>
          </p:cNvPr>
          <p:cNvPicPr>
            <a:picLocks noChangeAspect="1"/>
          </p:cNvPicPr>
          <p:nvPr/>
        </p:nvPicPr>
        <p:blipFill rotWithShape="1">
          <a:blip r:embed="rId4"/>
          <a:srcRect l="31391" t="38488" r="31109" b="17526"/>
          <a:stretch/>
        </p:blipFill>
        <p:spPr>
          <a:xfrm>
            <a:off x="6306192" y="1523528"/>
            <a:ext cx="5675616" cy="4326902"/>
          </a:xfrm>
          <a:prstGeom prst="rect">
            <a:avLst/>
          </a:prstGeom>
        </p:spPr>
      </p:pic>
    </p:spTree>
    <p:extLst>
      <p:ext uri="{BB962C8B-B14F-4D97-AF65-F5344CB8AC3E}">
        <p14:creationId xmlns:p14="http://schemas.microsoft.com/office/powerpoint/2010/main" val="96407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Des élèves lisent et écrivent sur des feuilles de papier en classe assis à des tables individuelles avec des sacs sur le sol">
            <a:extLst>
              <a:ext uri="{FF2B5EF4-FFF2-40B4-BE49-F238E27FC236}">
                <a16:creationId xmlns:a16="http://schemas.microsoft.com/office/drawing/2014/main" id="{237B80E5-D88F-2F28-5649-384C160F36E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561" r="20561"/>
          <a:stretch>
            <a:fillRect/>
          </a:stretch>
        </p:blipFill>
        <p:spPr/>
      </p:pic>
      <p:sp>
        <p:nvSpPr>
          <p:cNvPr id="3" name="Titre 2">
            <a:extLst>
              <a:ext uri="{FF2B5EF4-FFF2-40B4-BE49-F238E27FC236}">
                <a16:creationId xmlns:a16="http://schemas.microsoft.com/office/drawing/2014/main" id="{D42DBDA2-8BA5-FC73-E83B-0DC996D6C9BF}"/>
              </a:ext>
            </a:extLst>
          </p:cNvPr>
          <p:cNvSpPr>
            <a:spLocks noGrp="1"/>
          </p:cNvSpPr>
          <p:nvPr>
            <p:ph type="title"/>
          </p:nvPr>
        </p:nvSpPr>
        <p:spPr/>
        <p:txBody>
          <a:bodyPr>
            <a:normAutofit/>
          </a:bodyPr>
          <a:lstStyle/>
          <a:p>
            <a:r>
              <a:rPr lang="fr-FR" dirty="0"/>
              <a:t>Supports de cours</a:t>
            </a:r>
          </a:p>
        </p:txBody>
      </p:sp>
      <p:sp>
        <p:nvSpPr>
          <p:cNvPr id="4" name="Espace réservé du texte 3">
            <a:extLst>
              <a:ext uri="{FF2B5EF4-FFF2-40B4-BE49-F238E27FC236}">
                <a16:creationId xmlns:a16="http://schemas.microsoft.com/office/drawing/2014/main" id="{7FA934DD-E6CE-2489-AC2C-3A39F261A089}"/>
              </a:ext>
            </a:extLst>
          </p:cNvPr>
          <p:cNvSpPr>
            <a:spLocks noGrp="1"/>
          </p:cNvSpPr>
          <p:nvPr>
            <p:ph type="body" sz="quarter" idx="11"/>
          </p:nvPr>
        </p:nvSpPr>
        <p:spPr>
          <a:xfrm>
            <a:off x="952499" y="2289363"/>
            <a:ext cx="5143501" cy="2795232"/>
          </a:xfrm>
        </p:spPr>
        <p:txBody>
          <a:bodyPr/>
          <a:lstStyle/>
          <a:p>
            <a:r>
              <a:rPr lang="fr-FR" sz="4400" dirty="0"/>
              <a:t>www.acofo.net/ecoris</a:t>
            </a:r>
          </a:p>
        </p:txBody>
      </p:sp>
      <p:sp>
        <p:nvSpPr>
          <p:cNvPr id="5" name="Espace réservé de la date 4">
            <a:extLst>
              <a:ext uri="{FF2B5EF4-FFF2-40B4-BE49-F238E27FC236}">
                <a16:creationId xmlns:a16="http://schemas.microsoft.com/office/drawing/2014/main" id="{876236EF-58F8-9481-7BAB-05B5CE43CDCC}"/>
              </a:ext>
            </a:extLst>
          </p:cNvPr>
          <p:cNvSpPr>
            <a:spLocks noGrp="1"/>
          </p:cNvSpPr>
          <p:nvPr>
            <p:ph type="dt" sz="half" idx="14"/>
          </p:nvPr>
        </p:nvSpPr>
        <p:spPr/>
        <p:txBody>
          <a:bodyPr/>
          <a:lstStyle/>
          <a:p>
            <a:pPr rtl="0"/>
            <a:fld id="{131C2904-DF94-4D90-AA4D-36FC60DC9FFF}" type="datetime4">
              <a:rPr lang="fr-FR" noProof="0" smtClean="0">
                <a:latin typeface="+mn-lt"/>
              </a:rPr>
              <a:t>14 mars 2023</a:t>
            </a:fld>
            <a:endParaRPr lang="fr-FR" noProof="0" dirty="0">
              <a:latin typeface="+mn-lt"/>
            </a:endParaRPr>
          </a:p>
        </p:txBody>
      </p:sp>
      <p:sp>
        <p:nvSpPr>
          <p:cNvPr id="7" name="Espace réservé du numéro de diapositive 6">
            <a:extLst>
              <a:ext uri="{FF2B5EF4-FFF2-40B4-BE49-F238E27FC236}">
                <a16:creationId xmlns:a16="http://schemas.microsoft.com/office/drawing/2014/main" id="{4EA58E9B-1810-4527-1E95-004C2E564344}"/>
              </a:ext>
            </a:extLst>
          </p:cNvPr>
          <p:cNvSpPr>
            <a:spLocks noGrp="1"/>
          </p:cNvSpPr>
          <p:nvPr>
            <p:ph type="sldNum" sz="quarter" idx="16"/>
          </p:nvPr>
        </p:nvSpPr>
        <p:spPr/>
        <p:txBody>
          <a:bodyPr/>
          <a:lstStyle/>
          <a:p>
            <a:pPr rtl="0"/>
            <a:fld id="{294A09A9-5501-47C1-A89A-A340965A2BE2}" type="slidenum">
              <a:rPr lang="fr-FR" noProof="0" smtClean="0"/>
              <a:pPr rtl="0"/>
              <a:t>6</a:t>
            </a:fld>
            <a:endParaRPr lang="fr-FR" noProof="0" dirty="0"/>
          </a:p>
        </p:txBody>
      </p:sp>
    </p:spTree>
    <p:extLst>
      <p:ext uri="{BB962C8B-B14F-4D97-AF65-F5344CB8AC3E}">
        <p14:creationId xmlns:p14="http://schemas.microsoft.com/office/powerpoint/2010/main" val="3804392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964022" y="2476500"/>
            <a:ext cx="7682828" cy="3289971"/>
          </a:xfrm>
        </p:spPr>
        <p:txBody>
          <a:bodyPr rtlCol="0">
            <a:normAutofit/>
          </a:bodyPr>
          <a:lstStyle/>
          <a:p>
            <a:pPr rtl="0"/>
            <a:r>
              <a:rPr lang="fr-FR" dirty="0"/>
              <a:t>Retour sur la première séance</a:t>
            </a:r>
            <a:br>
              <a:rPr lang="fr-FR" dirty="0"/>
            </a:br>
            <a:r>
              <a:rPr lang="fr-FR" dirty="0"/>
              <a:t>Les articles </a:t>
            </a:r>
            <a:br>
              <a:rPr lang="fr-FR" dirty="0"/>
            </a:br>
            <a:r>
              <a:rPr lang="fr-FR" dirty="0"/>
              <a:t>Le sujet de l’année dernière et les corrigés</a:t>
            </a:r>
          </a:p>
        </p:txBody>
      </p:sp>
    </p:spTree>
    <p:extLst>
      <p:ext uri="{BB962C8B-B14F-4D97-AF65-F5344CB8AC3E}">
        <p14:creationId xmlns:p14="http://schemas.microsoft.com/office/powerpoint/2010/main" val="4024106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F3D98-3C30-4CFC-8643-C81E829C8C25}"/>
              </a:ext>
            </a:extLst>
          </p:cNvPr>
          <p:cNvSpPr>
            <a:spLocks noGrp="1"/>
          </p:cNvSpPr>
          <p:nvPr>
            <p:ph type="title"/>
          </p:nvPr>
        </p:nvSpPr>
        <p:spPr/>
        <p:txBody>
          <a:bodyPr rtlCol="0"/>
          <a:lstStyle/>
          <a:p>
            <a:pPr rtl="0"/>
            <a:r>
              <a:rPr lang="fr-FR" dirty="0"/>
              <a:t>Séance 2</a:t>
            </a:r>
          </a:p>
        </p:txBody>
      </p:sp>
      <p:sp>
        <p:nvSpPr>
          <p:cNvPr id="11" name="Sous-titre 10">
            <a:extLst>
              <a:ext uri="{FF2B5EF4-FFF2-40B4-BE49-F238E27FC236}">
                <a16:creationId xmlns:a16="http://schemas.microsoft.com/office/drawing/2014/main" id="{F0F25866-5DB1-334A-8037-692579FBDE39}"/>
              </a:ext>
            </a:extLst>
          </p:cNvPr>
          <p:cNvSpPr>
            <a:spLocks noGrp="1"/>
          </p:cNvSpPr>
          <p:nvPr>
            <p:ph type="subTitle" idx="1"/>
          </p:nvPr>
        </p:nvSpPr>
        <p:spPr>
          <a:xfrm>
            <a:off x="6896100" y="3544584"/>
            <a:ext cx="4903377" cy="1057791"/>
          </a:xfrm>
        </p:spPr>
        <p:txBody>
          <a:bodyPr rtlCol="0">
            <a:normAutofit/>
          </a:bodyPr>
          <a:lstStyle/>
          <a:p>
            <a:pPr rtl="0"/>
            <a:r>
              <a:rPr lang="fr-FR" b="1" dirty="0"/>
              <a:t>Supports de communication &amp; ligne éditoriale</a:t>
            </a:r>
          </a:p>
          <a:p>
            <a:pPr rtl="0"/>
            <a:r>
              <a:rPr lang="fr-FR" dirty="0"/>
              <a:t>Les supports internes et externes à l’entreprise </a:t>
            </a:r>
          </a:p>
          <a:p>
            <a:pPr rtl="0"/>
            <a:r>
              <a:rPr lang="fr-FR" dirty="0"/>
              <a:t>A quoi sert une ligne éditoriale </a:t>
            </a:r>
          </a:p>
          <a:p>
            <a:pPr rtl="0"/>
            <a:endParaRPr lang="fr-FR" dirty="0"/>
          </a:p>
        </p:txBody>
      </p:sp>
      <p:pic>
        <p:nvPicPr>
          <p:cNvPr id="13" name="Espace réservé d’image 12" descr="Portrait de l’un des membres de l’équipe">
            <a:extLst>
              <a:ext uri="{FF2B5EF4-FFF2-40B4-BE49-F238E27FC236}">
                <a16:creationId xmlns:a16="http://schemas.microsoft.com/office/drawing/2014/main" id="{EC944911-7CDD-41CC-A7F0-5B0CF85D545C}"/>
              </a:ext>
              <a:ext uri="{C183D7F6-B498-43B3-948B-1728B52AA6E4}">
                <adec:decorative xmlns:adec="http://schemas.microsoft.com/office/drawing/2017/decorative" val="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9" name="Espace réservé du texte 8">
            <a:extLst>
              <a:ext uri="{FF2B5EF4-FFF2-40B4-BE49-F238E27FC236}">
                <a16:creationId xmlns:a16="http://schemas.microsoft.com/office/drawing/2014/main" id="{76767661-63CB-A645-82F2-3B860E338B67}"/>
              </a:ext>
            </a:extLst>
          </p:cNvPr>
          <p:cNvSpPr>
            <a:spLocks noGrp="1"/>
          </p:cNvSpPr>
          <p:nvPr>
            <p:ph type="body" sz="quarter" idx="11"/>
          </p:nvPr>
        </p:nvSpPr>
        <p:spPr/>
        <p:txBody>
          <a:bodyPr rtlCol="0"/>
          <a:lstStyle/>
          <a:p>
            <a:pPr rtl="0"/>
            <a:r>
              <a:rPr lang="fr-FR" b="1" dirty="0"/>
              <a:t>Mercredi 15 mars</a:t>
            </a:r>
            <a:endParaRPr lang="fr-FR" dirty="0"/>
          </a:p>
          <a:p>
            <a:pPr rtl="0"/>
            <a:r>
              <a:rPr lang="fr-FR" b="1" dirty="0"/>
              <a:t>Mercredi 22 mars</a:t>
            </a:r>
          </a:p>
        </p:txBody>
      </p:sp>
      <p:pic>
        <p:nvPicPr>
          <p:cNvPr id="4" name="Image 3" descr="Réunions professionnelles réunions au tableau blanc">
            <a:extLst>
              <a:ext uri="{FF2B5EF4-FFF2-40B4-BE49-F238E27FC236}">
                <a16:creationId xmlns:a16="http://schemas.microsoft.com/office/drawing/2014/main" id="{D5939FEE-B0BB-3B85-DFED-E23A69CA9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473" y="0"/>
            <a:ext cx="7457242" cy="6858000"/>
          </a:xfrm>
          <a:prstGeom prst="rect">
            <a:avLst/>
          </a:prstGeom>
        </p:spPr>
      </p:pic>
      <p:pic>
        <p:nvPicPr>
          <p:cNvPr id="5" name="Image 4" descr="Femme lisant dans un café">
            <a:extLst>
              <a:ext uri="{FF2B5EF4-FFF2-40B4-BE49-F238E27FC236}">
                <a16:creationId xmlns:a16="http://schemas.microsoft.com/office/drawing/2014/main" id="{3F5FFBF0-2721-7485-655B-BC84253F9652}"/>
              </a:ext>
            </a:extLst>
          </p:cNvPr>
          <p:cNvPicPr>
            <a:picLocks noChangeAspect="1"/>
          </p:cNvPicPr>
          <p:nvPr/>
        </p:nvPicPr>
        <p:blipFill rotWithShape="1">
          <a:blip r:embed="rId5">
            <a:extLst>
              <a:ext uri="{28A0092B-C50C-407E-A947-70E740481C1C}">
                <a14:useLocalDpi xmlns:a14="http://schemas.microsoft.com/office/drawing/2010/main" val="0"/>
              </a:ext>
            </a:extLst>
          </a:blip>
          <a:srcRect l="26522"/>
          <a:stretch/>
        </p:blipFill>
        <p:spPr>
          <a:xfrm>
            <a:off x="-1351474" y="0"/>
            <a:ext cx="7447473" cy="6858000"/>
          </a:xfrm>
          <a:prstGeom prst="rect">
            <a:avLst/>
          </a:prstGeom>
        </p:spPr>
      </p:pic>
    </p:spTree>
    <p:extLst>
      <p:ext uri="{BB962C8B-B14F-4D97-AF65-F5344CB8AC3E}">
        <p14:creationId xmlns:p14="http://schemas.microsoft.com/office/powerpoint/2010/main" val="465906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728DC-195E-4A4E-AEBA-5E0D1DB03B76}"/>
              </a:ext>
            </a:extLst>
          </p:cNvPr>
          <p:cNvSpPr>
            <a:spLocks noGrp="1"/>
          </p:cNvSpPr>
          <p:nvPr>
            <p:ph type="title"/>
          </p:nvPr>
        </p:nvSpPr>
        <p:spPr>
          <a:xfrm>
            <a:off x="964022" y="2476500"/>
            <a:ext cx="7682828" cy="3289971"/>
          </a:xfrm>
        </p:spPr>
        <p:txBody>
          <a:bodyPr rtlCol="0">
            <a:normAutofit/>
          </a:bodyPr>
          <a:lstStyle/>
          <a:p>
            <a:pPr rtl="0"/>
            <a:r>
              <a:rPr lang="fr-FR" sz="3600" dirty="0"/>
              <a:t>Listons ensemble les différents supports</a:t>
            </a:r>
            <a:br>
              <a:rPr lang="fr-FR" sz="3600" dirty="0"/>
            </a:br>
            <a:r>
              <a:rPr lang="fr-FR" sz="3600" dirty="0"/>
              <a:t>de communication </a:t>
            </a:r>
            <a:br>
              <a:rPr lang="fr-FR" sz="3600" dirty="0"/>
            </a:br>
            <a:r>
              <a:rPr lang="fr-FR" sz="3600" dirty="0"/>
              <a:t>1/Les supports médias</a:t>
            </a:r>
            <a:br>
              <a:rPr lang="fr-FR" sz="3600" dirty="0"/>
            </a:br>
            <a:r>
              <a:rPr lang="fr-FR" sz="3600" dirty="0"/>
              <a:t>2/Les supports hors médias</a:t>
            </a:r>
            <a:br>
              <a:rPr lang="fr-FR" dirty="0"/>
            </a:br>
            <a:endParaRPr lang="fr-FR" dirty="0"/>
          </a:p>
        </p:txBody>
      </p:sp>
    </p:spTree>
    <p:extLst>
      <p:ext uri="{BB962C8B-B14F-4D97-AF65-F5344CB8AC3E}">
        <p14:creationId xmlns:p14="http://schemas.microsoft.com/office/powerpoint/2010/main" val="3848289680"/>
      </p:ext>
    </p:extLst>
  </p:cSld>
  <p:clrMapOvr>
    <a:masterClrMapping/>
  </p:clrMapOvr>
</p:sld>
</file>

<file path=ppt/theme/theme1.xml><?xml version="1.0" encoding="utf-8"?>
<a:theme xmlns:a="http://schemas.openxmlformats.org/drawingml/2006/main" name="Thème1">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9129364_TF78853419_Win32" id="{06DFD251-222A-4452-8496-9F2CF7E3DE5B}" vid="{41331B5A-6860-4ABD-9857-B75B07E7B56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D20B6E4-879E-4E6C-BDE7-261540CD3765}">
  <ds:schemaRefs>
    <ds:schemaRef ds:uri="http://schemas.microsoft.com/sharepoint/v3/contenttype/forms"/>
  </ds:schemaRefs>
</ds:datastoreItem>
</file>

<file path=customXml/itemProps2.xml><?xml version="1.0" encoding="utf-8"?>
<ds:datastoreItem xmlns:ds="http://schemas.openxmlformats.org/officeDocument/2006/customXml" ds:itemID="{94F21D10-BD83-491A-AAA6-945C2DB1EB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EC1AB0-9704-404D-B6D3-819D938AC55B}">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{81D77F5F-6AA2-4971-8857-7549D65250C9}tf78853419_win32</Template>
  <TotalTime>658</TotalTime>
  <Words>2008</Words>
  <Application>Microsoft Office PowerPoint</Application>
  <PresentationFormat>Grand écran</PresentationFormat>
  <Paragraphs>195</Paragraphs>
  <Slides>44</Slides>
  <Notes>32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44</vt:i4>
      </vt:variant>
    </vt:vector>
  </HeadingPairs>
  <TitlesOfParts>
    <vt:vector size="51" baseType="lpstr">
      <vt:lpstr>Amasis MT Pro</vt:lpstr>
      <vt:lpstr>Arial</vt:lpstr>
      <vt:lpstr>Calibri</vt:lpstr>
      <vt:lpstr>Franklin Gothic Book</vt:lpstr>
      <vt:lpstr>Franklin Gothic Demi</vt:lpstr>
      <vt:lpstr>Wingdings</vt:lpstr>
      <vt:lpstr>Thème1</vt:lpstr>
      <vt:lpstr>Stratégie rédactionnelle et informationnelle</vt:lpstr>
      <vt:lpstr>Les séances</vt:lpstr>
      <vt:lpstr>Les séances</vt:lpstr>
      <vt:lpstr>Les dates des séances</vt:lpstr>
      <vt:lpstr>Les compétences Les savoirs</vt:lpstr>
      <vt:lpstr>Supports de cours</vt:lpstr>
      <vt:lpstr>Retour sur la première séance Les articles  Le sujet de l’année dernière et les corrigés</vt:lpstr>
      <vt:lpstr>Séance 2</vt:lpstr>
      <vt:lpstr>Listons ensemble les différents supports de communication  1/Les supports médias 2/Les supports hors médias </vt:lpstr>
      <vt:lpstr>Les supports médias : - La presse  - La télévision - La radio   - Les transports - L’affichage  - L’internet - Le cinéma  </vt:lpstr>
      <vt:lpstr>Chanel 5</vt:lpstr>
      <vt:lpstr>Chanel 5</vt:lpstr>
      <vt:lpstr>Chanel 5</vt:lpstr>
      <vt:lpstr>Les supports hors médias - Les plaquettes commerciales - La PLV - Les documents administratifs de l’entreprise - Les brochures ou les catalogues  </vt:lpstr>
      <vt:lpstr>Les supports hors médias - Les kakémonos, les totems,… - L’habillage publicitaire (véhicules,…) - Les cartes de visite - Les goodies (stylos, clés USB, briquets,…) - Les flyers  </vt:lpstr>
      <vt:lpstr>Les supports hors médias - Internet / Site web / les applis /les réseaux sociaux - Le sponsoring ou le mécénat </vt:lpstr>
      <vt:lpstr>Décathlon</vt:lpstr>
      <vt:lpstr>Décathlon</vt:lpstr>
      <vt:lpstr>Décathlon</vt:lpstr>
      <vt:lpstr>Décathlon</vt:lpstr>
      <vt:lpstr>Décathlon</vt:lpstr>
      <vt:lpstr>Décathlon</vt:lpstr>
      <vt:lpstr>Décathlon</vt:lpstr>
      <vt:lpstr>Décathlon</vt:lpstr>
      <vt:lpstr>Décathlon</vt:lpstr>
      <vt:lpstr>Décathlon</vt:lpstr>
      <vt:lpstr>Décathlon</vt:lpstr>
      <vt:lpstr>Comment bien choisir ses supports de communication</vt:lpstr>
      <vt:lpstr>Qu’est ce qu’une ligne éditoriale ? </vt:lpstr>
      <vt:lpstr>Une ligne éditoriale détermine  le choix des sujets, les angles choisis,  la hiérarchie de l’information, c’est-à-dire la place accordée aux informations jugées les plus importantes.  (Source CLEMI)</vt:lpstr>
      <vt:lpstr>Les différents critères d’une ligne éditoriale : - La thématique de la publication (Spécialisée ou généraliste) - Le public cible  - Les orientations idéologiques ou les valeurs défendus pas les médias - Les formats et les périodicités   </vt:lpstr>
      <vt:lpstr>Les éléments de la ligne éditoriale  - La spécificité de l’entité / présentation  - Le message à faire passer / votre vision / votre adn  - La cible à atteindre  - Le ton du message et la hiérarchisation des sujets  - Le contenu du message avec les moyens à votre disposition  - Les emplacements du message. Lieux de diffusion,  - Les contraintes techniques  - La fréquence de diffusion    </vt:lpstr>
      <vt:lpstr>Les étapes de la constitution de votre ligne éditoriale 1 / 2  </vt:lpstr>
      <vt:lpstr>Les étapes de la constitution de votre ligne éditoriale 2 / 2</vt:lpstr>
      <vt:lpstr>Exemples de lignes éditoriales sur un support blog ! </vt:lpstr>
      <vt:lpstr>Ecoflow est une entreprise spécialisée dans les solutions d’énergie électrique et solaire portable, destinées aux personnes mobiles (voyageurs, professionnels souvent en déplacements, etc)  Quel positionnement ? Montrer son expertise pour gagner la confiance de ses cibles. Vulgariser les explications pour être compris de tous et susciter l’intérêt. Produire des contenus qui mettent en valeur les avantages à utiliser le matériel Ecoflow. Être disponible via les différents médias utilisés par les cibles afin de répondre aux interrogations</vt:lpstr>
      <vt:lpstr>Quelles cibles ?  Les cibles principales de l’entreprise sont les propriétaires de camping-car, fourgons aménagés, bateaux, les personnes adeptes des séjours en camping, les voyageurs. Les autres cibles de la marque sont les personnes sédentaires à la recherche d’une plus grande autonomie énergétique, et ce, de manière écologique.  Enfin, la marque vise aussi les professionnels qui participent régulièrement à des salons, foires et événements.</vt:lpstr>
      <vt:lpstr>Problématiques et désirs des cibles ? Voyageurs souhaitant gagner en autonomie électrique pour visiter des lieux reculés plus longtemps. Pour avoir une solution polyvalente (rechargement solaire et sur secteur) et ne jamais être en rade d’électricité. Digital nomade en télétravail ayant un besoin impératif de ne pas être en pénurie d’électricité. Personnes ayant besoin de gagner en praticité et en confort pendant leurs déplacements. À la recherche d’une solution fiable pour charger différents équipements. Personnes sédentaires souhaitant réaliser des économies d’énergie en alimentant certains équipements grâce à l’énergie solaire stockée dans une batterie ecoflow (équipements du jardin par exemple)</vt:lpstr>
      <vt:lpstr> Les objectifs des contenus du blog ? Expliquer comment fonctionnent les batteries ecoflow, présenter les nouveautés technologiques de la marque, conseiller, informer, mettre en avant sa position de leader sur ce marché et guider les personnes dans leurs choix.  Quel est le ton ? Le ton utilisé est informatif et la marque utilise le “vous”.  Quelle fréquence pour les publications sur le blog ? Un minimum de 12 articles de blog par mois (3 articles par semaine). La marque étant présente à l’international, les articles de blog sont traduits pour chaque site. Ecoflow est une marque présente et très active sur Instagram, réseau social massivement utilisé par ses différentes cibles. À partir de ce média en particulier, elle parvient à qualifier le trafic vers son site web.</vt:lpstr>
      <vt:lpstr>Les objectifs de la TPE ? Sensibiliser les dirigeants et les managers aux nouvelles techniques de management, informer et vendre des formations en ligne et en présentiel.  Le message principal ? Aider les entreprises à gagner en performances et à améliorer leurs relations avec les salariés grâce aux nouvelles pratiques de management.</vt:lpstr>
      <vt:lpstr> Les cibles de l’entreprise ? Les managers, les dirigeants, les Chief Happiness Officer.  Le ton ? Un ton formel, en utilisant le “vous”.  Quels types de contenus seront produits ? Des contenus articulés autour des thématiques suivantes : les nouvelles pratiques de management, le lien entre le management et la productivité, le lien entre le management et le bonheur au travail, l’importance d’actualiser ses connaissances et compétences en management régulièrement, le télétravail et ses bonnes pratiques.  Le rythme des publications ? 4 articles par semaine.</vt:lpstr>
      <vt:lpstr>Les chaines infos</vt:lpstr>
      <vt:lpstr>Travail à faire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Stratégie rédactionnelle et informationnelle</dc:title>
  <dc:creator>Fabrice GAUD</dc:creator>
  <cp:lastModifiedBy>Fabrice GAUD</cp:lastModifiedBy>
  <cp:revision>20</cp:revision>
  <dcterms:created xsi:type="dcterms:W3CDTF">2023-01-25T12:46:35Z</dcterms:created>
  <dcterms:modified xsi:type="dcterms:W3CDTF">2023-03-14T12:50:15Z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